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530" r:id="rId3"/>
    <p:sldId id="525" r:id="rId4"/>
    <p:sldId id="535" r:id="rId5"/>
    <p:sldId id="584" r:id="rId6"/>
    <p:sldId id="585" r:id="rId7"/>
    <p:sldId id="501" r:id="rId8"/>
    <p:sldId id="500" r:id="rId9"/>
    <p:sldId id="534" r:id="rId10"/>
    <p:sldId id="581" r:id="rId11"/>
    <p:sldId id="587" r:id="rId12"/>
    <p:sldId id="567" r:id="rId13"/>
    <p:sldId id="569" r:id="rId14"/>
    <p:sldId id="592" r:id="rId15"/>
    <p:sldId id="593" r:id="rId16"/>
    <p:sldId id="594" r:id="rId17"/>
    <p:sldId id="570" r:id="rId18"/>
    <p:sldId id="571" r:id="rId19"/>
    <p:sldId id="572" r:id="rId20"/>
    <p:sldId id="605" r:id="rId21"/>
    <p:sldId id="606" r:id="rId22"/>
    <p:sldId id="607" r:id="rId23"/>
    <p:sldId id="507" r:id="rId24"/>
    <p:sldId id="615" r:id="rId25"/>
    <p:sldId id="574" r:id="rId26"/>
    <p:sldId id="575" r:id="rId27"/>
    <p:sldId id="576" r:id="rId28"/>
    <p:sldId id="568" r:id="rId29"/>
    <p:sldId id="523" r:id="rId30"/>
    <p:sldId id="582" r:id="rId31"/>
    <p:sldId id="565" r:id="rId32"/>
    <p:sldId id="616" r:id="rId33"/>
    <p:sldId id="566" r:id="rId34"/>
  </p:sldIdLst>
  <p:sldSz cx="9144000" cy="6858000" type="screen4x3"/>
  <p:notesSz cx="6858000" cy="91170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991"/>
    <a:srgbClr val="009999"/>
    <a:srgbClr val="FF9933"/>
    <a:srgbClr val="006666"/>
    <a:srgbClr val="660066"/>
    <a:srgbClr val="6600CC"/>
    <a:srgbClr val="333399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20334" autoAdjust="0"/>
    <p:restoredTop sz="94595" autoAdjust="0"/>
  </p:normalViewPr>
  <p:slideViewPr>
    <p:cSldViewPr>
      <p:cViewPr>
        <p:scale>
          <a:sx n="75" d="100"/>
          <a:sy n="75" d="100"/>
        </p:scale>
        <p:origin x="-1428" y="-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21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409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/>
          </a:p>
        </p:txBody>
      </p:sp>
      <p:sp>
        <p:nvSpPr>
          <p:cNvPr id="410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614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410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614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F9D235FF-99B3-4AE0-B1F1-5DA90B5D013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84213"/>
            <a:ext cx="4556125" cy="3417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30700"/>
            <a:ext cx="548640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1BEE446A-42ED-4188-A06B-CD5D1DBF848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770171-39A0-4AA2-819B-F22C9A5B5E88}" type="slidenum">
              <a:rPr lang="en-US"/>
              <a:pPr/>
              <a:t>5</a:t>
            </a:fld>
            <a:endParaRPr lang="en-US"/>
          </a:p>
        </p:txBody>
      </p:sp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3F3585-A7CB-4A81-B5E7-1D15EECBAC43}" type="slidenum">
              <a:rPr lang="en-US"/>
              <a:pPr/>
              <a:t>10</a:t>
            </a:fld>
            <a:endParaRPr lang="en-US"/>
          </a:p>
        </p:txBody>
      </p:sp>
      <p:sp>
        <p:nvSpPr>
          <p:cNvPr id="539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4FF4C2-1FE1-41F7-ABA8-7824EBC43977}" type="slidenum">
              <a:rPr lang="en-US"/>
              <a:pPr/>
              <a:t>14</a:t>
            </a:fld>
            <a:endParaRPr lang="en-US"/>
          </a:p>
        </p:txBody>
      </p:sp>
      <p:sp>
        <p:nvSpPr>
          <p:cNvPr id="84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035FAA-2572-48A4-AD22-CB7D3AC49EBA}" type="slidenum">
              <a:rPr lang="en-US"/>
              <a:pPr/>
              <a:t>15</a:t>
            </a:fld>
            <a:endParaRPr lang="en-US"/>
          </a:p>
        </p:txBody>
      </p:sp>
      <p:sp>
        <p:nvSpPr>
          <p:cNvPr id="74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CFD1CF-F0EB-4DC1-925B-77EFFA67C9F6}" type="slidenum">
              <a:rPr lang="en-US"/>
              <a:pPr/>
              <a:t>16</a:t>
            </a:fld>
            <a:endParaRPr lang="en-US"/>
          </a:p>
        </p:txBody>
      </p:sp>
      <p:sp>
        <p:nvSpPr>
          <p:cNvPr id="74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4976E7-8B13-4771-B604-1DB28AAD023E}" type="slidenum">
              <a:rPr lang="en-US"/>
              <a:pPr/>
              <a:t>24</a:t>
            </a:fld>
            <a:endParaRPr lang="en-US"/>
          </a:p>
        </p:txBody>
      </p:sp>
      <p:sp>
        <p:nvSpPr>
          <p:cNvPr id="76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DD7085-F93D-4F1B-B05D-81EEDFD58D02}" type="slidenum">
              <a:rPr lang="en-US"/>
              <a:pPr/>
              <a:t>30</a:t>
            </a:fld>
            <a:endParaRPr lang="en-US"/>
          </a:p>
        </p:txBody>
      </p:sp>
      <p:sp>
        <p:nvSpPr>
          <p:cNvPr id="605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4213"/>
            <a:ext cx="4557712" cy="3417887"/>
          </a:xfrm>
          <a:ln/>
        </p:spPr>
      </p:sp>
      <p:sp>
        <p:nvSpPr>
          <p:cNvPr id="605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31" name="Picture 7" descr="topright_img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6327775" y="0"/>
            <a:ext cx="2816225" cy="457200"/>
          </a:xfrm>
          <a:prstGeom prst="rect">
            <a:avLst/>
          </a:prstGeom>
          <a:noFill/>
        </p:spPr>
      </p:pic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6399213" cy="457200"/>
          </a:xfrm>
          <a:prstGeom prst="rect">
            <a:avLst/>
          </a:prstGeom>
          <a:solidFill>
            <a:srgbClr val="00699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2743200" y="6477000"/>
            <a:ext cx="6400800" cy="381000"/>
          </a:xfrm>
          <a:prstGeom prst="rect">
            <a:avLst/>
          </a:prstGeom>
          <a:solidFill>
            <a:srgbClr val="00699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0">
                <a:solidFill>
                  <a:schemeClr val="bg1"/>
                </a:solidFill>
                <a:latin typeface="Arial" charset="0"/>
              </a:rPr>
              <a:t>www.activelivingresearch.org</a:t>
            </a:r>
          </a:p>
        </p:txBody>
      </p:sp>
      <p:pic>
        <p:nvPicPr>
          <p:cNvPr id="1034" name="Picture 10" descr="topright_img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-14288" y="6477000"/>
            <a:ext cx="2816226" cy="381000"/>
          </a:xfrm>
          <a:prstGeom prst="rect">
            <a:avLst/>
          </a:prstGeom>
          <a:noFill/>
        </p:spPr>
      </p:pic>
      <p:pic>
        <p:nvPicPr>
          <p:cNvPr id="1035" name="Picture 11" descr="research_icon_PC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8510588" y="5635625"/>
            <a:ext cx="481012" cy="76517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037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rgbClr val="00699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rgbClr val="006991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rgbClr val="006991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rgbClr val="006991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rgbClr val="006991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006991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006991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006991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006991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7713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hyperlink" Target="http://images.google.com/imgres?imgurl=http://calorielab.com/news/wp-images/post-images/child-watching-television-silhouette.jpg&amp;imgrefurl=http://calorielab.com/news/2008/06/15/too-much-screen-time-not-enough-activity/&amp;h=359&amp;w=468&amp;sz=34&amp;hl=en&amp;start=17&amp;tbnid=qhn-vZRzsX1wqM:&amp;tbnh=98&amp;tbnw=128&amp;prev=/images?q=child+watch+TV&amp;gbv=2&amp;hl=en&amp;sa=G" TargetMode="External"/><Relationship Id="rId7" Type="http://schemas.openxmlformats.org/officeDocument/2006/relationships/hyperlink" Target="http://images.google.com/imgres?imgurl=http://www.healthyalberta.com/Images/AL_Wii_PHOTO.jpg&amp;imgrefurl=http://www.healthyalberta.com/ActiveLiving/713.htm&amp;h=1024&amp;w=1024&amp;sz=229&amp;hl=en&amp;start=71&amp;tbnid=qvKgA208HZh7VM:&amp;tbnh=150&amp;tbnw=150&amp;prev=/images?q=child+watch+TV&amp;start=60&amp;gbv=2&amp;ndsp=20&amp;hl=en&amp;sa=N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hyperlink" Target="http://images.google.com/imgres?imgurl=http://sleepzine.com/wp-content/uploads/2008/01/childrenrex280707_468x315.jpg&amp;imgrefurl=http://sleepzine.com/tag/watching_television/&amp;h=315&amp;w=468&amp;sz=29&amp;hl=en&amp;start=62&amp;tbnid=1QzjvQ3_ODkCdM:&amp;tbnh=86&amp;tbnw=128&amp;prev=/images?q=child+watch+TV&amp;start=60&amp;gbv=2&amp;ndsp=20&amp;hl=en&amp;sa=N" TargetMode="External"/><Relationship Id="rId10" Type="http://schemas.openxmlformats.org/officeDocument/2006/relationships/image" Target="../media/image10.jpeg"/><Relationship Id="rId4" Type="http://schemas.openxmlformats.org/officeDocument/2006/relationships/image" Target="../media/image7.jpeg"/><Relationship Id="rId9" Type="http://schemas.openxmlformats.org/officeDocument/2006/relationships/hyperlink" Target="http://images.google.com/imgres?imgurl=http://images.mirror.co.uk/upl/m3/nov2007/9/3/1F45FDAA-F6D7-0BF9-0D25C99684843620.jpg&amp;imgrefurl=http://www.mirror.co.uk/news/topstories/2008/02/07/experts-say-pre-school-kids-shouldn-t-be-allowed-to-watch-tv-89520-20311410/&amp;h=200&amp;w=200&amp;sz=15&amp;hl=en&amp;start=73&amp;tbnid=vXiA2Nc27wgEnM:&amp;tbnh=104&amp;tbnw=104&amp;prev=/images?q=child+watch+TV&amp;start=60&amp;gbv=2&amp;ndsp=20&amp;hl=en&amp;sa=N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6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6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9.bin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tchinfo.org/aboutusmain.asp" TargetMode="External"/><Relationship Id="rId2" Type="http://schemas.openxmlformats.org/officeDocument/2006/relationships/hyperlink" Target="http://www.sparkpe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ctivelivingresearch.org/files/Active_Ed_Summer2009.pdf" TargetMode="External"/><Relationship Id="rId4" Type="http://schemas.openxmlformats.org/officeDocument/2006/relationships/hyperlink" Target="http://www.calendow.org/Article.aspx?id=3920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drjamessallis.sdsu.edu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Rectangle 119"/>
          <p:cNvSpPr>
            <a:spLocks noChangeArrowheads="1"/>
          </p:cNvSpPr>
          <p:nvPr/>
        </p:nvSpPr>
        <p:spPr bwMode="auto">
          <a:xfrm>
            <a:off x="2743200" y="5943600"/>
            <a:ext cx="6400800" cy="914400"/>
          </a:xfrm>
          <a:prstGeom prst="rect">
            <a:avLst/>
          </a:prstGeom>
          <a:solidFill>
            <a:srgbClr val="00699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6" name="Rectangle 108"/>
          <p:cNvSpPr>
            <a:spLocks noChangeArrowheads="1"/>
          </p:cNvSpPr>
          <p:nvPr/>
        </p:nvSpPr>
        <p:spPr bwMode="auto">
          <a:xfrm>
            <a:off x="0" y="1143000"/>
            <a:ext cx="6324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083" name="Picture 35" descr="topright_im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7775" y="0"/>
            <a:ext cx="2816225" cy="914400"/>
          </a:xfrm>
          <a:prstGeom prst="rect">
            <a:avLst/>
          </a:prstGeom>
          <a:noFill/>
        </p:spPr>
      </p:pic>
      <p:sp>
        <p:nvSpPr>
          <p:cNvPr id="2100" name="Rectangle 52"/>
          <p:cNvSpPr>
            <a:spLocks noChangeArrowheads="1"/>
          </p:cNvSpPr>
          <p:nvPr/>
        </p:nvSpPr>
        <p:spPr bwMode="auto">
          <a:xfrm>
            <a:off x="1625600" y="7531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06" name="Rectangle 58"/>
          <p:cNvSpPr>
            <a:spLocks noChangeArrowheads="1"/>
          </p:cNvSpPr>
          <p:nvPr/>
        </p:nvSpPr>
        <p:spPr bwMode="auto">
          <a:xfrm>
            <a:off x="1625600" y="12920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154" name="Picture 106" descr="research_icon_P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2362200"/>
            <a:ext cx="2208213" cy="350837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155" name="Text Box 107"/>
          <p:cNvSpPr txBox="1">
            <a:spLocks noChangeArrowheads="1"/>
          </p:cNvSpPr>
          <p:nvPr/>
        </p:nvSpPr>
        <p:spPr bwMode="auto">
          <a:xfrm>
            <a:off x="457200" y="762000"/>
            <a:ext cx="7620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>
              <a:lnSpc>
                <a:spcPct val="25000"/>
              </a:lnSpc>
              <a:spcBef>
                <a:spcPct val="50000"/>
              </a:spcBef>
            </a:pPr>
            <a:endParaRPr lang="en-US" sz="3600" b="0" dirty="0">
              <a:latin typeface="Franklin Gothic Medium" pitchFamily="34" charset="0"/>
            </a:endParaRPr>
          </a:p>
          <a:p>
            <a:pPr>
              <a:spcBef>
                <a:spcPct val="20000"/>
              </a:spcBef>
            </a:pPr>
            <a:r>
              <a:rPr lang="en-US" sz="4000" b="0" dirty="0" smtClean="0">
                <a:solidFill>
                  <a:srgbClr val="6600CC"/>
                </a:solidFill>
                <a:latin typeface="Arial" charset="0"/>
              </a:rPr>
              <a:t>Increasing Physical Activity</a:t>
            </a:r>
          </a:p>
          <a:p>
            <a:pPr>
              <a:spcBef>
                <a:spcPct val="20000"/>
              </a:spcBef>
            </a:pPr>
            <a:r>
              <a:rPr lang="en-US" sz="4000" b="0" dirty="0" smtClean="0">
                <a:solidFill>
                  <a:srgbClr val="6600CC"/>
                </a:solidFill>
                <a:latin typeface="Arial" charset="0"/>
              </a:rPr>
              <a:t>At School:  Evidence-Based</a:t>
            </a:r>
          </a:p>
          <a:p>
            <a:pPr>
              <a:spcBef>
                <a:spcPct val="20000"/>
              </a:spcBef>
            </a:pPr>
            <a:r>
              <a:rPr lang="en-US" sz="4000" b="0" dirty="0" smtClean="0">
                <a:solidFill>
                  <a:srgbClr val="6600CC"/>
                </a:solidFill>
                <a:latin typeface="Arial" charset="0"/>
              </a:rPr>
              <a:t>Approaches</a:t>
            </a:r>
            <a:endParaRPr lang="en-US" sz="4000" b="0" dirty="0">
              <a:solidFill>
                <a:srgbClr val="6600CC"/>
              </a:solidFill>
              <a:latin typeface="Arial" charset="0"/>
            </a:endParaRPr>
          </a:p>
          <a:p>
            <a:pPr>
              <a:spcBef>
                <a:spcPct val="20000"/>
              </a:spcBef>
            </a:pPr>
            <a:endParaRPr lang="en-US" sz="4000" b="0" dirty="0">
              <a:solidFill>
                <a:schemeClr val="accent2"/>
              </a:solidFill>
              <a:latin typeface="Franklin Gothic Medium" pitchFamily="34" charset="0"/>
            </a:endParaRPr>
          </a:p>
        </p:txBody>
      </p:sp>
      <p:sp>
        <p:nvSpPr>
          <p:cNvPr id="2158" name="Text Box 110"/>
          <p:cNvSpPr txBox="1">
            <a:spLocks noChangeArrowheads="1"/>
          </p:cNvSpPr>
          <p:nvPr/>
        </p:nvSpPr>
        <p:spPr bwMode="auto">
          <a:xfrm>
            <a:off x="762000" y="3200400"/>
            <a:ext cx="46482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0">
                <a:latin typeface="Franklin Gothic Medium" pitchFamily="34" charset="0"/>
              </a:rPr>
              <a:t>James F. Sallis, Ph.D.</a:t>
            </a:r>
          </a:p>
          <a:p>
            <a:pPr algn="ctr">
              <a:spcBef>
                <a:spcPct val="50000"/>
              </a:spcBef>
            </a:pPr>
            <a:r>
              <a:rPr lang="en-US" sz="2800" b="0">
                <a:latin typeface="Franklin Gothic Medium" pitchFamily="34" charset="0"/>
              </a:rPr>
              <a:t>San Diego State University</a:t>
            </a:r>
          </a:p>
        </p:txBody>
      </p:sp>
      <p:sp>
        <p:nvSpPr>
          <p:cNvPr id="2079" name="Text Box 31"/>
          <p:cNvSpPr txBox="1">
            <a:spLocks noChangeArrowheads="1"/>
          </p:cNvSpPr>
          <p:nvPr/>
        </p:nvSpPr>
        <p:spPr bwMode="auto">
          <a:xfrm>
            <a:off x="0" y="-14288"/>
            <a:ext cx="6477000" cy="4572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 charset="0"/>
              </a:rPr>
              <a:t>www.activelivingresearch.org </a:t>
            </a:r>
          </a:p>
        </p:txBody>
      </p:sp>
      <p:pic>
        <p:nvPicPr>
          <p:cNvPr id="2160" name="Picture 112" descr="home_coll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4648200"/>
            <a:ext cx="4038600" cy="903288"/>
          </a:xfrm>
          <a:prstGeom prst="rect">
            <a:avLst/>
          </a:prstGeom>
          <a:noFill/>
        </p:spPr>
      </p:pic>
      <p:sp>
        <p:nvSpPr>
          <p:cNvPr id="2164" name="Rectangle 116"/>
          <p:cNvSpPr>
            <a:spLocks noChangeArrowheads="1"/>
          </p:cNvSpPr>
          <p:nvPr/>
        </p:nvSpPr>
        <p:spPr bwMode="auto">
          <a:xfrm>
            <a:off x="0" y="0"/>
            <a:ext cx="6399213" cy="914400"/>
          </a:xfrm>
          <a:prstGeom prst="rect">
            <a:avLst/>
          </a:prstGeom>
          <a:solidFill>
            <a:srgbClr val="00699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165" name="Picture 117" descr="topright_im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4288" y="5943600"/>
            <a:ext cx="2816226" cy="914400"/>
          </a:xfrm>
          <a:prstGeom prst="rect">
            <a:avLst/>
          </a:prstGeom>
          <a:noFill/>
        </p:spPr>
      </p:pic>
      <p:sp>
        <p:nvSpPr>
          <p:cNvPr id="2090" name="Text Box 42"/>
          <p:cNvSpPr txBox="1">
            <a:spLocks noChangeArrowheads="1"/>
          </p:cNvSpPr>
          <p:nvPr/>
        </p:nvSpPr>
        <p:spPr bwMode="auto">
          <a:xfrm>
            <a:off x="838200" y="533400"/>
            <a:ext cx="472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000" b="0">
                <a:solidFill>
                  <a:schemeClr val="bg1"/>
                </a:solidFill>
                <a:latin typeface="Arial" charset="0"/>
              </a:rPr>
              <a:t>An Active Living Program supported by The Robert Wood Johnson Foundation and administered by San Diego State University.</a:t>
            </a:r>
          </a:p>
        </p:txBody>
      </p:sp>
      <p:sp>
        <p:nvSpPr>
          <p:cNvPr id="2168" name="Text Box 120"/>
          <p:cNvSpPr txBox="1">
            <a:spLocks noChangeArrowheads="1"/>
          </p:cNvSpPr>
          <p:nvPr/>
        </p:nvSpPr>
        <p:spPr bwMode="auto">
          <a:xfrm>
            <a:off x="2819400" y="6148388"/>
            <a:ext cx="6324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0">
                <a:solidFill>
                  <a:schemeClr val="bg1"/>
                </a:solidFill>
                <a:latin typeface="Arial" charset="0"/>
              </a:rPr>
              <a:t>www.activelivingresearch.org</a:t>
            </a:r>
          </a:p>
        </p:txBody>
      </p:sp>
      <p:sp>
        <p:nvSpPr>
          <p:cNvPr id="2172" name="Rectangle 124"/>
          <p:cNvSpPr>
            <a:spLocks noChangeArrowheads="1"/>
          </p:cNvSpPr>
          <p:nvPr/>
        </p:nvSpPr>
        <p:spPr bwMode="auto">
          <a:xfrm>
            <a:off x="8382000" y="5562600"/>
            <a:ext cx="7620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8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8305800" cy="1447800"/>
          </a:xfrm>
        </p:spPr>
        <p:txBody>
          <a:bodyPr/>
          <a:lstStyle/>
          <a:p>
            <a:r>
              <a:rPr lang="en-US" sz="3600">
                <a:solidFill>
                  <a:srgbClr val="009999"/>
                </a:solidFill>
                <a:effectLst/>
              </a:rPr>
              <a:t>PE classes in lower income schools spend less time being active</a:t>
            </a:r>
            <a:r>
              <a:rPr lang="en-US" sz="3600">
                <a:solidFill>
                  <a:srgbClr val="009999"/>
                </a:solidFill>
              </a:rPr>
              <a:t>.  </a:t>
            </a:r>
            <a:br>
              <a:rPr lang="en-US" sz="3600">
                <a:solidFill>
                  <a:srgbClr val="009999"/>
                </a:solidFill>
              </a:rPr>
            </a:br>
            <a:r>
              <a:rPr lang="en-US" sz="3600">
                <a:solidFill>
                  <a:srgbClr val="009999"/>
                </a:solidFill>
              </a:rPr>
              <a:t>Yancey.  www.calendow.org</a:t>
            </a:r>
          </a:p>
        </p:txBody>
      </p:sp>
      <p:pic>
        <p:nvPicPr>
          <p:cNvPr id="538650" name="Picture 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2209800"/>
            <a:ext cx="5105400" cy="4308475"/>
          </a:xfrm>
          <a:prstGeom prst="rect">
            <a:avLst/>
          </a:prstGeom>
          <a:noFill/>
        </p:spPr>
      </p:pic>
      <p:sp>
        <p:nvSpPr>
          <p:cNvPr id="538652" name="Rectangle 28"/>
          <p:cNvSpPr>
            <a:spLocks noChangeArrowheads="1"/>
          </p:cNvSpPr>
          <p:nvPr/>
        </p:nvSpPr>
        <p:spPr bwMode="auto">
          <a:xfrm>
            <a:off x="0" y="5237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b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533400" y="381000"/>
            <a:ext cx="830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r>
              <a:rPr lang="en-US" sz="2900" b="1">
                <a:latin typeface="Garamond" pitchFamily="18" charset="0"/>
              </a:rPr>
              <a:t>Avg. amount of PE class time in MVPA</a:t>
            </a:r>
            <a:br>
              <a:rPr lang="en-US" sz="2900" b="1">
                <a:latin typeface="Garamond" pitchFamily="18" charset="0"/>
              </a:rPr>
            </a:br>
            <a:r>
              <a:rPr lang="en-US" sz="2900" b="1">
                <a:latin typeface="Garamond" pitchFamily="18" charset="0"/>
              </a:rPr>
              <a:t>by class size (secondary schools only)</a:t>
            </a:r>
          </a:p>
        </p:txBody>
      </p:sp>
      <p:graphicFrame>
        <p:nvGraphicFramePr>
          <p:cNvPr id="34819" name="Object 3"/>
          <p:cNvGraphicFramePr>
            <a:graphicFrameLocks noChangeAspect="1"/>
          </p:cNvGraphicFramePr>
          <p:nvPr/>
        </p:nvGraphicFramePr>
        <p:xfrm>
          <a:off x="609600" y="1295400"/>
          <a:ext cx="7315200" cy="4879975"/>
        </p:xfrm>
        <a:graphic>
          <a:graphicData uri="http://schemas.openxmlformats.org/presentationml/2006/ole">
            <p:oleObj spid="_x0000_s418818" name="Chart" r:id="rId3" imgW="6096000" imgH="4067175" progId="MSGraph.Chart.8">
              <p:embed followColorScheme="full"/>
            </p:oleObj>
          </a:graphicData>
        </a:graphic>
      </p:graphicFrame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3352800" y="5562600"/>
            <a:ext cx="243840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400" b="1">
                <a:latin typeface="Clarendon" pitchFamily="18" charset="0"/>
              </a:rPr>
              <a:t>              </a:t>
            </a:r>
            <a:r>
              <a:rPr lang="en-US" sz="1600" b="1">
                <a:solidFill>
                  <a:srgbClr val="000000"/>
                </a:solidFill>
                <a:latin typeface="Clarendon" pitchFamily="18" charset="0"/>
              </a:rPr>
              <a:t>Class Size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2438400" y="5943600"/>
            <a:ext cx="4572000" cy="8255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 i="1">
                <a:solidFill>
                  <a:srgbClr val="000000"/>
                </a:solidFill>
                <a:latin typeface="Clarendon" pitchFamily="18" charset="0"/>
              </a:rPr>
              <a:t>The amount of P.E. class time that students were physically active was less in larger  classes.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2879725" y="3795713"/>
            <a:ext cx="547688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latin typeface="Clarendon" pitchFamily="18" charset="0"/>
              </a:rPr>
              <a:t>N=6</a:t>
            </a: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3733800" y="3886200"/>
            <a:ext cx="649288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latin typeface="Clarendon" pitchFamily="18" charset="0"/>
              </a:rPr>
              <a:t>N=12</a:t>
            </a: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4953000" y="3886200"/>
            <a:ext cx="649288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latin typeface="Clarendon" pitchFamily="18" charset="0"/>
              </a:rPr>
              <a:t>N=12</a:t>
            </a: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5943600" y="3886200"/>
            <a:ext cx="649288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latin typeface="Clarendon" pitchFamily="18" charset="0"/>
              </a:rPr>
              <a:t>N=10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914400"/>
          </a:xfrm>
        </p:spPr>
        <p:txBody>
          <a:bodyPr/>
          <a:lstStyle/>
          <a:p>
            <a:r>
              <a:rPr lang="en-US"/>
              <a:t>Evidence-based PE is Available</a:t>
            </a:r>
          </a:p>
        </p:txBody>
      </p:sp>
      <p:sp>
        <p:nvSpPr>
          <p:cNvPr id="41165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 Elementary schools</a:t>
            </a:r>
          </a:p>
          <a:p>
            <a:pPr>
              <a:buFontTx/>
              <a:buChar char="•"/>
            </a:pPr>
            <a:endParaRPr lang="en-US"/>
          </a:p>
          <a:p>
            <a:pPr>
              <a:buFontTx/>
              <a:buChar char="•"/>
            </a:pPr>
            <a:endParaRPr lang="en-US"/>
          </a:p>
          <a:p>
            <a:pPr>
              <a:buFontTx/>
              <a:buChar char="•"/>
            </a:pPr>
            <a:r>
              <a:rPr lang="en-US"/>
              <a:t> Middle schools</a:t>
            </a:r>
          </a:p>
          <a:p>
            <a:pPr>
              <a:buFontTx/>
              <a:buChar char="•"/>
            </a:pPr>
            <a:endParaRPr lang="en-US"/>
          </a:p>
          <a:p>
            <a:pPr>
              <a:buFontTx/>
              <a:buChar char="•"/>
            </a:pPr>
            <a:endParaRPr lang="en-US"/>
          </a:p>
          <a:p>
            <a:pPr>
              <a:buFontTx/>
              <a:buChar char="•"/>
            </a:pPr>
            <a:r>
              <a:rPr lang="en-US"/>
              <a:t> High schools</a:t>
            </a:r>
          </a:p>
        </p:txBody>
      </p:sp>
      <p:sp>
        <p:nvSpPr>
          <p:cNvPr id="411654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 CATCH</a:t>
            </a:r>
          </a:p>
          <a:p>
            <a:pPr>
              <a:buFontTx/>
              <a:buChar char="•"/>
            </a:pPr>
            <a:r>
              <a:rPr lang="en-US"/>
              <a:t> SPARK</a:t>
            </a:r>
          </a:p>
          <a:p>
            <a:pPr>
              <a:buFontTx/>
              <a:buChar char="•"/>
            </a:pPr>
            <a:endParaRPr lang="en-US"/>
          </a:p>
          <a:p>
            <a:pPr>
              <a:buFontTx/>
              <a:buChar char="•"/>
            </a:pPr>
            <a:r>
              <a:rPr lang="en-US"/>
              <a:t> M-SPAN (SPARK)</a:t>
            </a:r>
          </a:p>
          <a:p>
            <a:pPr>
              <a:buFontTx/>
              <a:buChar char="•"/>
            </a:pPr>
            <a:r>
              <a:rPr lang="en-US"/>
              <a:t> TAAG</a:t>
            </a:r>
          </a:p>
          <a:p>
            <a:pPr>
              <a:buFontTx/>
              <a:buChar char="•"/>
            </a:pPr>
            <a:endParaRPr lang="en-US"/>
          </a:p>
          <a:p>
            <a:pPr>
              <a:buFontTx/>
              <a:buChar char="•"/>
            </a:pPr>
            <a:r>
              <a:rPr lang="en-US"/>
              <a:t> LEAP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2" name="Picture 2" descr="01"/>
          <p:cNvPicPr>
            <a:picLocks noChangeAspect="1" noChangeArrowheads="1"/>
          </p:cNvPicPr>
          <p:nvPr/>
        </p:nvPicPr>
        <p:blipFill>
          <a:blip r:embed="rId2" cstate="print">
            <a:lum bright="4000" contrast="10000"/>
          </a:blip>
          <a:srcRect/>
          <a:stretch>
            <a:fillRect/>
          </a:stretch>
        </p:blipFill>
        <p:spPr bwMode="auto">
          <a:xfrm>
            <a:off x="-838200" y="0"/>
            <a:ext cx="10439400" cy="6897688"/>
          </a:xfrm>
          <a:prstGeom prst="rect">
            <a:avLst/>
          </a:prstGeom>
          <a:noFill/>
        </p:spPr>
      </p:pic>
      <p:sp>
        <p:nvSpPr>
          <p:cNvPr id="343043" name="Text Box 3"/>
          <p:cNvSpPr txBox="1">
            <a:spLocks noChangeArrowheads="1"/>
          </p:cNvSpPr>
          <p:nvPr/>
        </p:nvSpPr>
        <p:spPr bwMode="auto">
          <a:xfrm>
            <a:off x="3879850" y="5861050"/>
            <a:ext cx="365442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4000" b="0">
                <a:solidFill>
                  <a:schemeClr val="bg1"/>
                </a:solidFill>
                <a:latin typeface="Arial" pitchFamily="34" charset="0"/>
              </a:rPr>
              <a:t>www.sparkpe.org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r>
              <a:rPr lang="en-US">
                <a:solidFill>
                  <a:srgbClr val="FF66CC"/>
                </a:solidFill>
              </a:rPr>
              <a:t>SPARK Intervention</a:t>
            </a:r>
          </a:p>
        </p:txBody>
      </p:sp>
      <p:sp>
        <p:nvSpPr>
          <p:cNvPr id="84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accent6"/>
                </a:solidFill>
              </a:rPr>
              <a:t>PE classes emphasize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accent6"/>
                </a:solidFill>
              </a:rPr>
              <a:t>Movement for all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accent6"/>
                </a:solidFill>
              </a:rPr>
              <a:t>Sports skills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accent6"/>
                </a:solidFill>
              </a:rPr>
              <a:t>Enjoyment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accent6"/>
                </a:solidFill>
              </a:rPr>
              <a:t>Self-management classes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accent6"/>
                </a:solidFill>
              </a:rPr>
              <a:t>Taught behavior change skills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accent6"/>
                </a:solidFill>
              </a:rPr>
              <a:t>Included weekly activity goals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accent6"/>
                </a:solidFill>
              </a:rPr>
              <a:t>Involved families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accent6"/>
                </a:solidFill>
              </a:rPr>
              <a:t>Staff development prepared teachers to implement the curricula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dirty="0">
                <a:solidFill>
                  <a:schemeClr val="accent6"/>
                </a:solidFill>
              </a:rPr>
              <a:t>Physical Education</a:t>
            </a:r>
            <a:r>
              <a:rPr lang="en-US" altLang="en-US" sz="4800" dirty="0">
                <a:solidFill>
                  <a:schemeClr val="tx1"/>
                </a:solidFill>
              </a:rPr>
              <a:t/>
            </a:r>
            <a:br>
              <a:rPr lang="en-US" altLang="en-US" sz="4800" dirty="0">
                <a:solidFill>
                  <a:schemeClr val="tx1"/>
                </a:solidFill>
              </a:rPr>
            </a:br>
            <a:r>
              <a:rPr lang="en-US" altLang="en-US" sz="4800" dirty="0">
                <a:solidFill>
                  <a:schemeClr val="accent6"/>
                </a:solidFill>
              </a:rPr>
              <a:t> “Hall of Shame”</a:t>
            </a:r>
            <a:endParaRPr lang="en-US" altLang="en-US" dirty="0">
              <a:solidFill>
                <a:schemeClr val="accent6"/>
              </a:solidFill>
            </a:endParaRPr>
          </a:p>
        </p:txBody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209800"/>
            <a:ext cx="6400800" cy="3962400"/>
          </a:xfrm>
        </p:spPr>
        <p:txBody>
          <a:bodyPr/>
          <a:lstStyle/>
          <a:p>
            <a:pPr>
              <a:lnSpc>
                <a:spcPct val="70000"/>
              </a:lnSpc>
              <a:spcBef>
                <a:spcPct val="700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Standing in line</a:t>
            </a:r>
            <a:r>
              <a:rPr lang="en-US" sz="2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waiting for a turn</a:t>
            </a:r>
          </a:p>
          <a:p>
            <a:pPr>
              <a:lnSpc>
                <a:spcPct val="70000"/>
              </a:lnSpc>
              <a:spcBef>
                <a:spcPct val="700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“Picking”</a:t>
            </a:r>
            <a:r>
              <a:rPr lang="en-US" sz="2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teams</a:t>
            </a:r>
          </a:p>
          <a:p>
            <a:pPr>
              <a:lnSpc>
                <a:spcPct val="70000"/>
              </a:lnSpc>
              <a:spcBef>
                <a:spcPct val="700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Using activity to punish</a:t>
            </a:r>
            <a:r>
              <a:rPr lang="en-US" sz="2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students</a:t>
            </a:r>
          </a:p>
          <a:p>
            <a:pPr>
              <a:lnSpc>
                <a:spcPct val="70000"/>
              </a:lnSpc>
              <a:spcBef>
                <a:spcPct val="700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Focusing on</a:t>
            </a:r>
            <a:r>
              <a:rPr lang="en-US" sz="2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star athletes</a:t>
            </a:r>
          </a:p>
          <a:p>
            <a:pPr>
              <a:lnSpc>
                <a:spcPct val="70000"/>
              </a:lnSpc>
              <a:spcBef>
                <a:spcPct val="700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Grouping by</a:t>
            </a:r>
            <a:r>
              <a:rPr lang="en-US" sz="2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gender</a:t>
            </a:r>
          </a:p>
          <a:p>
            <a:pPr>
              <a:lnSpc>
                <a:spcPct val="70000"/>
              </a:lnSpc>
              <a:spcBef>
                <a:spcPct val="700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Sharing 1 ball</a:t>
            </a:r>
            <a:r>
              <a:rPr lang="en-US" sz="2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with 30 close friends</a:t>
            </a:r>
          </a:p>
          <a:p>
            <a:pPr>
              <a:lnSpc>
                <a:spcPct val="70000"/>
              </a:lnSpc>
              <a:spcBef>
                <a:spcPct val="700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Big people throwing balls at little people!</a:t>
            </a:r>
            <a:endParaRPr lang="en-US" alt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5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5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5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5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5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5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85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5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5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5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85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85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85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85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731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So What is Good</a:t>
            </a:r>
            <a:r>
              <a:rPr lang="en-US" altLang="en-US" dirty="0">
                <a:solidFill>
                  <a:srgbClr val="FFFF00"/>
                </a:solidFill>
              </a:rPr>
              <a:t> </a:t>
            </a:r>
            <a:r>
              <a:rPr lang="en-US" altLang="en-US" dirty="0">
                <a:solidFill>
                  <a:schemeClr val="accent6"/>
                </a:solidFill>
              </a:rPr>
              <a:t>PE?”</a:t>
            </a:r>
          </a:p>
        </p:txBody>
      </p:sp>
      <p:sp>
        <p:nvSpPr>
          <p:cNvPr id="587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1752600"/>
            <a:ext cx="6400800" cy="4800600"/>
          </a:xfrm>
        </p:spPr>
        <p:txBody>
          <a:bodyPr/>
          <a:lstStyle/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en-US" sz="4600" dirty="0"/>
              <a:t>Inclusive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en-US" sz="4600" dirty="0"/>
              <a:t>Highly Active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en-US" sz="4600" dirty="0"/>
              <a:t>Success in learning sports skills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en-US" sz="4600" dirty="0"/>
              <a:t>Fun!</a:t>
            </a:r>
            <a:r>
              <a:rPr lang="en-US" altLang="en-US" sz="3400" dirty="0"/>
              <a:t>  </a:t>
            </a:r>
            <a:endParaRPr lang="en-US" altLang="en-US" sz="3000" dirty="0"/>
          </a:p>
        </p:txBody>
      </p:sp>
      <p:sp>
        <p:nvSpPr>
          <p:cNvPr id="587780" name="Text Box 4"/>
          <p:cNvSpPr txBox="1">
            <a:spLocks noChangeArrowheads="1"/>
          </p:cNvSpPr>
          <p:nvPr/>
        </p:nvSpPr>
        <p:spPr bwMode="auto">
          <a:xfrm>
            <a:off x="2362200" y="1752600"/>
            <a:ext cx="6248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altLang="en-US" sz="3200"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7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7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7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7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7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7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87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7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7779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90" name="Picture 2" descr="55"/>
          <p:cNvPicPr>
            <a:picLocks noChangeAspect="1" noChangeArrowheads="1"/>
          </p:cNvPicPr>
          <p:nvPr/>
        </p:nvPicPr>
        <p:blipFill>
          <a:blip r:embed="rId2">
            <a:lum bright="6000" contrast="6000"/>
          </a:blip>
          <a:srcRect l="3282" t="19890" r="17949" b="11603"/>
          <a:stretch>
            <a:fillRect/>
          </a:stretch>
        </p:blipFill>
        <p:spPr bwMode="auto">
          <a:xfrm>
            <a:off x="0" y="1104900"/>
            <a:ext cx="9144000" cy="5253038"/>
          </a:xfrm>
          <a:prstGeom prst="rect">
            <a:avLst/>
          </a:prstGeom>
          <a:noFill/>
        </p:spPr>
      </p:pic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0" y="381000"/>
            <a:ext cx="91344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b="0">
                <a:solidFill>
                  <a:srgbClr val="FF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Part 1: Health-Related Fitness Activities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714" name="Picture 2" descr="04"/>
          <p:cNvPicPr>
            <a:picLocks noChangeAspect="1" noChangeArrowheads="1"/>
          </p:cNvPicPr>
          <p:nvPr/>
        </p:nvPicPr>
        <p:blipFill>
          <a:blip r:embed="rId2" cstate="print"/>
          <a:srcRect l="1428" t="5405" r="12857" b="20541"/>
          <a:stretch>
            <a:fillRect/>
          </a:stretch>
        </p:blipFill>
        <p:spPr bwMode="auto">
          <a:xfrm>
            <a:off x="0" y="914400"/>
            <a:ext cx="9144000" cy="5219700"/>
          </a:xfrm>
          <a:prstGeom prst="rect">
            <a:avLst/>
          </a:prstGeom>
          <a:noFill/>
        </p:spPr>
      </p:pic>
      <p:sp>
        <p:nvSpPr>
          <p:cNvPr id="371715" name="Text Box 3"/>
          <p:cNvSpPr txBox="1">
            <a:spLocks noChangeArrowheads="1"/>
          </p:cNvSpPr>
          <p:nvPr/>
        </p:nvSpPr>
        <p:spPr bwMode="auto">
          <a:xfrm>
            <a:off x="1508125" y="1489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b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71716" name="Text Box 4"/>
          <p:cNvSpPr txBox="1">
            <a:spLocks noChangeArrowheads="1"/>
          </p:cNvSpPr>
          <p:nvPr/>
        </p:nvSpPr>
        <p:spPr bwMode="auto">
          <a:xfrm>
            <a:off x="381000" y="304800"/>
            <a:ext cx="81502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800" b="0">
                <a:solidFill>
                  <a:srgbClr val="FF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Part 2: Skill-Related Activities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2" descr="16"/>
          <p:cNvPicPr>
            <a:picLocks noChangeAspect="1" noChangeArrowheads="1"/>
          </p:cNvPicPr>
          <p:nvPr/>
        </p:nvPicPr>
        <p:blipFill>
          <a:blip r:embed="rId2"/>
          <a:srcRect l="9285" t="20544" r="10715" b="12413"/>
          <a:stretch>
            <a:fillRect/>
          </a:stretch>
        </p:blipFill>
        <p:spPr bwMode="auto">
          <a:xfrm>
            <a:off x="0" y="1219200"/>
            <a:ext cx="9144000" cy="5062538"/>
          </a:xfrm>
          <a:prstGeom prst="rect">
            <a:avLst/>
          </a:prstGeom>
          <a:noFill/>
        </p:spPr>
      </p:pic>
      <p:sp>
        <p:nvSpPr>
          <p:cNvPr id="345091" name="Text Box 3"/>
          <p:cNvSpPr txBox="1">
            <a:spLocks noChangeArrowheads="1"/>
          </p:cNvSpPr>
          <p:nvPr/>
        </p:nvSpPr>
        <p:spPr bwMode="auto">
          <a:xfrm>
            <a:off x="228600" y="533400"/>
            <a:ext cx="872013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b="0">
                <a:solidFill>
                  <a:schemeClr val="accent2"/>
                </a:solidFill>
                <a:latin typeface="Arial Unicode MS" pitchFamily="34" charset="-128"/>
              </a:rPr>
              <a:t>SPARK Effects on PE Class Time &amp; Observed Physical Activity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717" name="Picture 5" descr="2 much TV kid book"/>
          <p:cNvPicPr>
            <a:picLocks noChangeAspect="1" noChangeArrowheads="1"/>
          </p:cNvPicPr>
          <p:nvPr/>
        </p:nvPicPr>
        <p:blipFill>
          <a:blip r:embed="rId2">
            <a:lum bright="30000" contrast="24000"/>
          </a:blip>
          <a:srcRect l="23685" t="5920" r="34210" b="28947"/>
          <a:stretch>
            <a:fillRect/>
          </a:stretch>
        </p:blipFill>
        <p:spPr bwMode="auto">
          <a:xfrm>
            <a:off x="0" y="3429000"/>
            <a:ext cx="3325813" cy="3429000"/>
          </a:xfrm>
          <a:prstGeom prst="rect">
            <a:avLst/>
          </a:prstGeom>
          <a:noFill/>
        </p:spPr>
      </p:pic>
      <p:pic>
        <p:nvPicPr>
          <p:cNvPr id="371721" name="Picture 9" descr="child-watching-television-silhouette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2209800"/>
            <a:ext cx="3429000" cy="2625725"/>
          </a:xfrm>
          <a:prstGeom prst="rect">
            <a:avLst/>
          </a:prstGeom>
          <a:noFill/>
        </p:spPr>
      </p:pic>
      <p:pic>
        <p:nvPicPr>
          <p:cNvPr id="371723" name="Picture 11" descr="childrenrex280707_468x315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 l="14894" t="9499"/>
          <a:stretch>
            <a:fillRect/>
          </a:stretch>
        </p:blipFill>
        <p:spPr bwMode="auto">
          <a:xfrm>
            <a:off x="5715000" y="0"/>
            <a:ext cx="3429000" cy="2451100"/>
          </a:xfrm>
          <a:prstGeom prst="rect">
            <a:avLst/>
          </a:prstGeom>
          <a:noFill/>
        </p:spPr>
      </p:pic>
      <p:pic>
        <p:nvPicPr>
          <p:cNvPr id="371725" name="Picture 13" descr="AL_Wii_PHOTO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19800" y="3733800"/>
            <a:ext cx="3124200" cy="3124200"/>
          </a:xfrm>
          <a:prstGeom prst="rect">
            <a:avLst/>
          </a:prstGeom>
          <a:noFill/>
        </p:spPr>
      </p:pic>
      <p:pic>
        <p:nvPicPr>
          <p:cNvPr id="371727" name="Picture 15" descr="1F45FDAA-F6D7-0BF9-0D25C99684843620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3276600" cy="3276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290" name="Rectangle 2"/>
          <p:cNvSpPr>
            <a:spLocks noChangeArrowheads="1"/>
          </p:cNvSpPr>
          <p:nvPr/>
        </p:nvSpPr>
        <p:spPr bwMode="auto">
          <a:xfrm>
            <a:off x="2055813" y="762000"/>
            <a:ext cx="4876800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 anchor="b"/>
          <a:lstStyle/>
          <a:p>
            <a:pPr algn="ctr" eaLnBrk="0" hangingPunct="0"/>
            <a:endParaRPr lang="en-US" b="0">
              <a:solidFill>
                <a:schemeClr val="tx2"/>
              </a:solidFill>
              <a:latin typeface="Times" pitchFamily="18" charset="0"/>
            </a:endParaRPr>
          </a:p>
        </p:txBody>
      </p:sp>
      <p:graphicFrame>
        <p:nvGraphicFramePr>
          <p:cNvPr id="908291" name="Object 3"/>
          <p:cNvGraphicFramePr>
            <a:graphicFrameLocks/>
          </p:cNvGraphicFramePr>
          <p:nvPr/>
        </p:nvGraphicFramePr>
        <p:xfrm>
          <a:off x="1963738" y="1625600"/>
          <a:ext cx="5322887" cy="3937000"/>
        </p:xfrm>
        <a:graphic>
          <a:graphicData uri="http://schemas.openxmlformats.org/presentationml/2006/ole">
            <p:oleObj spid="_x0000_s423938" name="Chart" r:id="rId3" imgW="7162800" imgH="3962400" progId="MSGraph.Chart.8">
              <p:embed followColorScheme="full"/>
            </p:oleObj>
          </a:graphicData>
        </a:graphic>
      </p:graphicFrame>
      <p:sp>
        <p:nvSpPr>
          <p:cNvPr id="908292" name="Rectangle 4"/>
          <p:cNvSpPr>
            <a:spLocks noChangeArrowheads="1"/>
          </p:cNvSpPr>
          <p:nvPr/>
        </p:nvSpPr>
        <p:spPr bwMode="auto">
          <a:xfrm rot="16200000">
            <a:off x="104776" y="2762250"/>
            <a:ext cx="3090862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eaLnBrk="0" hangingPunct="0"/>
            <a:r>
              <a:rPr lang="en-US" sz="2800" b="0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 </a:t>
            </a:r>
            <a:r>
              <a:rPr lang="en-US" sz="2800" b="0">
                <a:solidFill>
                  <a:srgbClr val="78379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Percent  Gain</a:t>
            </a:r>
          </a:p>
        </p:txBody>
      </p:sp>
      <p:sp>
        <p:nvSpPr>
          <p:cNvPr id="908293" name="Rectangle 5"/>
          <p:cNvSpPr>
            <a:spLocks noChangeArrowheads="1"/>
          </p:cNvSpPr>
          <p:nvPr/>
        </p:nvSpPr>
        <p:spPr bwMode="auto">
          <a:xfrm>
            <a:off x="6521450" y="6127750"/>
            <a:ext cx="11223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08294" name="Rectangle 6"/>
          <p:cNvSpPr>
            <a:spLocks noChangeArrowheads="1"/>
          </p:cNvSpPr>
          <p:nvPr/>
        </p:nvSpPr>
        <p:spPr bwMode="auto">
          <a:xfrm>
            <a:off x="3143250" y="2622550"/>
            <a:ext cx="32543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08295" name="Rectangle 7"/>
          <p:cNvSpPr>
            <a:spLocks noChangeArrowheads="1"/>
          </p:cNvSpPr>
          <p:nvPr/>
        </p:nvSpPr>
        <p:spPr bwMode="auto">
          <a:xfrm>
            <a:off x="4765675" y="2560638"/>
            <a:ext cx="32543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08296" name="Rectangle 8"/>
          <p:cNvSpPr>
            <a:spLocks noChangeArrowheads="1"/>
          </p:cNvSpPr>
          <p:nvPr/>
        </p:nvSpPr>
        <p:spPr bwMode="auto">
          <a:xfrm>
            <a:off x="1898650" y="5562600"/>
            <a:ext cx="5084763" cy="941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ctr" eaLnBrk="0" hangingPunct="0"/>
            <a:r>
              <a:rPr lang="en-US" b="0">
                <a:solidFill>
                  <a:srgbClr val="78379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Catch, throw, &amp; kick gains after 6 months</a:t>
            </a:r>
          </a:p>
          <a:p>
            <a:pPr algn="ctr" eaLnBrk="0" hangingPunct="0"/>
            <a:endParaRPr lang="en-US" sz="800" b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  <a:p>
            <a:pPr algn="ctr" eaLnBrk="0" hangingPunct="0"/>
            <a:r>
              <a:rPr lang="en-US">
                <a:solidFill>
                  <a:schemeClr val="bg2"/>
                </a:solidFill>
                <a:latin typeface="Arial" pitchFamily="34" charset="0"/>
              </a:rPr>
              <a:t> </a:t>
            </a:r>
            <a:r>
              <a:rPr lang="en-US" sz="2000">
                <a:solidFill>
                  <a:schemeClr val="bg2"/>
                </a:solidFill>
                <a:latin typeface="Arial" pitchFamily="34" charset="0"/>
              </a:rPr>
              <a:t>(McKenzie et al., 1998; </a:t>
            </a:r>
            <a:r>
              <a:rPr lang="en-US" sz="2000" u="sng">
                <a:solidFill>
                  <a:schemeClr val="bg2"/>
                </a:solidFill>
                <a:latin typeface="Arial" pitchFamily="34" charset="0"/>
              </a:rPr>
              <a:t>JTPE)</a:t>
            </a:r>
          </a:p>
        </p:txBody>
      </p:sp>
      <p:sp>
        <p:nvSpPr>
          <p:cNvPr id="908297" name="Rectangle 9"/>
          <p:cNvSpPr>
            <a:spLocks noChangeArrowheads="1"/>
          </p:cNvSpPr>
          <p:nvPr/>
        </p:nvSpPr>
        <p:spPr bwMode="auto">
          <a:xfrm>
            <a:off x="1625600" y="685800"/>
            <a:ext cx="5767388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 eaLnBrk="0" hangingPunct="0"/>
            <a:r>
              <a:rPr lang="en-US" sz="400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Motor Skill Gains: SPARK</a:t>
            </a:r>
          </a:p>
        </p:txBody>
      </p:sp>
      <p:graphicFrame>
        <p:nvGraphicFramePr>
          <p:cNvPr id="908298" name="Object 10"/>
          <p:cNvGraphicFramePr>
            <a:graphicFrameLocks noChangeAspect="1"/>
          </p:cNvGraphicFramePr>
          <p:nvPr/>
        </p:nvGraphicFramePr>
        <p:xfrm>
          <a:off x="7315200" y="5105400"/>
          <a:ext cx="1352550" cy="1220788"/>
        </p:xfrm>
        <a:graphic>
          <a:graphicData uri="http://schemas.openxmlformats.org/presentationml/2006/ole">
            <p:oleObj spid="_x0000_s423939" name="Image" r:id="rId4" imgW="2400635" imgH="1924319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314" name="Rectangle 2"/>
          <p:cNvSpPr>
            <a:spLocks noChangeArrowheads="1"/>
          </p:cNvSpPr>
          <p:nvPr/>
        </p:nvSpPr>
        <p:spPr bwMode="auto">
          <a:xfrm>
            <a:off x="2055813" y="762000"/>
            <a:ext cx="4876800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 anchor="b"/>
          <a:lstStyle/>
          <a:p>
            <a:pPr algn="ctr" eaLnBrk="0" hangingPunct="0"/>
            <a:endParaRPr lang="en-US" b="0">
              <a:solidFill>
                <a:schemeClr val="tx2"/>
              </a:solidFill>
              <a:latin typeface="Times" pitchFamily="18" charset="0"/>
            </a:endParaRPr>
          </a:p>
        </p:txBody>
      </p:sp>
      <p:graphicFrame>
        <p:nvGraphicFramePr>
          <p:cNvPr id="909315" name="Object 3"/>
          <p:cNvGraphicFramePr>
            <a:graphicFrameLocks/>
          </p:cNvGraphicFramePr>
          <p:nvPr/>
        </p:nvGraphicFramePr>
        <p:xfrm>
          <a:off x="2065338" y="1295400"/>
          <a:ext cx="5622925" cy="3810000"/>
        </p:xfrm>
        <a:graphic>
          <a:graphicData uri="http://schemas.openxmlformats.org/presentationml/2006/ole">
            <p:oleObj spid="_x0000_s424962" name="Chart" r:id="rId3" imgW="7467600" imgH="3962400" progId="MSGraph.Chart.8">
              <p:embed followColorScheme="full"/>
            </p:oleObj>
          </a:graphicData>
        </a:graphic>
      </p:graphicFrame>
      <p:sp>
        <p:nvSpPr>
          <p:cNvPr id="909316" name="Rectangle 4"/>
          <p:cNvSpPr>
            <a:spLocks noChangeArrowheads="1"/>
          </p:cNvSpPr>
          <p:nvPr/>
        </p:nvSpPr>
        <p:spPr bwMode="auto">
          <a:xfrm rot="16200000">
            <a:off x="13494" y="2609057"/>
            <a:ext cx="35464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eaLnBrk="0" hangingPunct="0"/>
            <a:r>
              <a:rPr lang="en-US" sz="2000" b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34" charset="0"/>
              </a:rPr>
              <a:t> </a:t>
            </a:r>
            <a:r>
              <a:rPr lang="en-US" sz="2800">
                <a:solidFill>
                  <a:schemeClr val="bg2"/>
                </a:solidFill>
                <a:latin typeface="Arial" pitchFamily="34" charset="0"/>
              </a:rPr>
              <a:t>Number / Minute</a:t>
            </a:r>
          </a:p>
        </p:txBody>
      </p:sp>
      <p:sp>
        <p:nvSpPr>
          <p:cNvPr id="909317" name="Rectangle 5"/>
          <p:cNvSpPr>
            <a:spLocks noChangeArrowheads="1"/>
          </p:cNvSpPr>
          <p:nvPr/>
        </p:nvSpPr>
        <p:spPr bwMode="auto">
          <a:xfrm>
            <a:off x="6521450" y="6127750"/>
            <a:ext cx="11223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09318" name="Rectangle 6"/>
          <p:cNvSpPr>
            <a:spLocks noChangeArrowheads="1"/>
          </p:cNvSpPr>
          <p:nvPr/>
        </p:nvSpPr>
        <p:spPr bwMode="auto">
          <a:xfrm>
            <a:off x="3143250" y="2622550"/>
            <a:ext cx="32543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09319" name="Rectangle 7"/>
          <p:cNvSpPr>
            <a:spLocks noChangeArrowheads="1"/>
          </p:cNvSpPr>
          <p:nvPr/>
        </p:nvSpPr>
        <p:spPr bwMode="auto">
          <a:xfrm>
            <a:off x="4765675" y="2560638"/>
            <a:ext cx="32543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09320" name="Rectangle 8"/>
          <p:cNvSpPr>
            <a:spLocks noChangeArrowheads="1"/>
          </p:cNvSpPr>
          <p:nvPr/>
        </p:nvSpPr>
        <p:spPr bwMode="auto">
          <a:xfrm>
            <a:off x="3833813" y="5029200"/>
            <a:ext cx="12414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ctr" eaLnBrk="0" hangingPunct="0"/>
            <a:r>
              <a:rPr lang="en-US" sz="3200">
                <a:solidFill>
                  <a:schemeClr val="bg2"/>
                </a:solidFill>
                <a:latin typeface="Arial" pitchFamily="34" charset="0"/>
              </a:rPr>
              <a:t>Month</a:t>
            </a:r>
          </a:p>
        </p:txBody>
      </p:sp>
      <p:sp>
        <p:nvSpPr>
          <p:cNvPr id="909321" name="Rectangle 9"/>
          <p:cNvSpPr>
            <a:spLocks noChangeArrowheads="1"/>
          </p:cNvSpPr>
          <p:nvPr/>
        </p:nvSpPr>
        <p:spPr bwMode="auto">
          <a:xfrm>
            <a:off x="1693863" y="533400"/>
            <a:ext cx="5767387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 eaLnBrk="0" hangingPunct="0"/>
            <a:r>
              <a:rPr lang="en-US" sz="400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Boy’s Sit-Ups</a:t>
            </a:r>
          </a:p>
        </p:txBody>
      </p:sp>
      <p:sp>
        <p:nvSpPr>
          <p:cNvPr id="909322" name="Rectangle 10"/>
          <p:cNvSpPr>
            <a:spLocks noChangeArrowheads="1"/>
          </p:cNvSpPr>
          <p:nvPr/>
        </p:nvSpPr>
        <p:spPr bwMode="auto">
          <a:xfrm>
            <a:off x="3182938" y="5562600"/>
            <a:ext cx="2843212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34" charset="0"/>
              </a:rPr>
              <a:t>(Sallis et al., 1998; </a:t>
            </a:r>
            <a:r>
              <a:rPr lang="en-US" sz="2000" u="sng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34" charset="0"/>
              </a:rPr>
              <a:t>AJPH)</a:t>
            </a:r>
          </a:p>
        </p:txBody>
      </p:sp>
      <p:graphicFrame>
        <p:nvGraphicFramePr>
          <p:cNvPr id="909323" name="Object 11"/>
          <p:cNvGraphicFramePr>
            <a:graphicFrameLocks noChangeAspect="1"/>
          </p:cNvGraphicFramePr>
          <p:nvPr/>
        </p:nvGraphicFramePr>
        <p:xfrm>
          <a:off x="7315200" y="5181600"/>
          <a:ext cx="1352550" cy="1220788"/>
        </p:xfrm>
        <a:graphic>
          <a:graphicData uri="http://schemas.openxmlformats.org/presentationml/2006/ole">
            <p:oleObj spid="_x0000_s424963" name="Image" r:id="rId4" imgW="2400635" imgH="1924319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338" name="Rectangle 2"/>
          <p:cNvSpPr>
            <a:spLocks noChangeArrowheads="1"/>
          </p:cNvSpPr>
          <p:nvPr/>
        </p:nvSpPr>
        <p:spPr bwMode="auto">
          <a:xfrm>
            <a:off x="677863" y="2057400"/>
            <a:ext cx="7958137" cy="43832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marL="465138" lvl="1" indent="-350838" defTabSz="465138" eaLnBrk="0" hangingPunct="0">
              <a:lnSpc>
                <a:spcPct val="130000"/>
              </a:lnSpc>
              <a:spcBef>
                <a:spcPct val="75000"/>
              </a:spcBef>
              <a:buClr>
                <a:srgbClr val="FAFD00"/>
              </a:buClr>
              <a:buFont typeface="Wingdings" pitchFamily="2" charset="2"/>
              <a:buNone/>
              <a:tabLst>
                <a:tab pos="6737350" algn="ctr"/>
                <a:tab pos="8688388" algn="ctr"/>
              </a:tabLst>
            </a:pPr>
            <a:r>
              <a:rPr lang="en-US" sz="2800" b="0" u="sng" dirty="0" smtClean="0">
                <a:solidFill>
                  <a:srgbClr val="78379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Comparing SPARK &amp; controls </a:t>
            </a:r>
            <a:r>
              <a:rPr lang="en-US" sz="2800" b="0" u="sng" dirty="0">
                <a:solidFill>
                  <a:srgbClr val="78379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on </a:t>
            </a:r>
            <a:r>
              <a:rPr lang="en-US" sz="2800" b="0" u="sng" dirty="0" smtClean="0">
                <a:solidFill>
                  <a:srgbClr val="78379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standardized </a:t>
            </a:r>
            <a:r>
              <a:rPr lang="en-US" sz="2800" b="0" u="sng" dirty="0">
                <a:solidFill>
                  <a:srgbClr val="78379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tests:</a:t>
            </a:r>
          </a:p>
          <a:p>
            <a:pPr marL="465138" lvl="1" indent="-350838" defTabSz="465138" eaLnBrk="0" hangingPunct="0">
              <a:lnSpc>
                <a:spcPct val="130000"/>
              </a:lnSpc>
              <a:spcBef>
                <a:spcPct val="75000"/>
              </a:spcBef>
              <a:buClr>
                <a:srgbClr val="FAFD00"/>
              </a:buClr>
              <a:buFont typeface="Wingdings" pitchFamily="2" charset="2"/>
              <a:buNone/>
              <a:tabLst>
                <a:tab pos="6737350" algn="ctr"/>
                <a:tab pos="8688388" algn="ctr"/>
              </a:tabLst>
            </a:pPr>
            <a:r>
              <a:rPr lang="en-US" sz="2800" b="0" dirty="0">
                <a:solidFill>
                  <a:srgbClr val="78379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-4 better, 1 worse, 3 no difference</a:t>
            </a:r>
          </a:p>
          <a:p>
            <a:pPr marL="465138" lvl="1" indent="-350838" defTabSz="465138" eaLnBrk="0" hangingPunct="0">
              <a:lnSpc>
                <a:spcPct val="130000"/>
              </a:lnSpc>
              <a:spcBef>
                <a:spcPct val="75000"/>
              </a:spcBef>
              <a:buClr>
                <a:srgbClr val="FAFD00"/>
              </a:buClr>
              <a:buFont typeface="Wingdings" pitchFamily="2" charset="2"/>
              <a:buNone/>
              <a:tabLst>
                <a:tab pos="6737350" algn="ctr"/>
                <a:tab pos="8688388" algn="ctr"/>
              </a:tabLst>
            </a:pPr>
            <a:r>
              <a:rPr lang="en-US" sz="3200" dirty="0">
                <a:solidFill>
                  <a:srgbClr val="DF49A2"/>
                </a:solidFill>
                <a:latin typeface="Arial" pitchFamily="34" charset="0"/>
              </a:rPr>
              <a:t>Increasing PE from 32 to 98 or 109 min/week did not reduce academic performance</a:t>
            </a:r>
          </a:p>
        </p:txBody>
      </p:sp>
      <p:sp>
        <p:nvSpPr>
          <p:cNvPr id="910339" name="Line 3"/>
          <p:cNvSpPr>
            <a:spLocks noChangeShapeType="1"/>
          </p:cNvSpPr>
          <p:nvPr/>
        </p:nvSpPr>
        <p:spPr bwMode="auto">
          <a:xfrm>
            <a:off x="555625" y="1524000"/>
            <a:ext cx="8032750" cy="0"/>
          </a:xfrm>
          <a:prstGeom prst="line">
            <a:avLst/>
          </a:prstGeom>
          <a:noFill/>
          <a:ln w="50800">
            <a:solidFill>
              <a:srgbClr val="790015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910340" name="Rectangle 4"/>
          <p:cNvSpPr>
            <a:spLocks noChangeArrowheads="1"/>
          </p:cNvSpPr>
          <p:nvPr/>
        </p:nvSpPr>
        <p:spPr bwMode="auto">
          <a:xfrm>
            <a:off x="744538" y="1676400"/>
            <a:ext cx="81280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hangingPunct="0">
              <a:tabLst>
                <a:tab pos="1765300" algn="ctr"/>
                <a:tab pos="3833813" algn="ctr"/>
              </a:tabLst>
            </a:pPr>
            <a:endParaRPr lang="en-US" sz="2800" i="1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910341" name="Rectangle 5"/>
          <p:cNvSpPr>
            <a:spLocks noChangeArrowheads="1"/>
          </p:cNvSpPr>
          <p:nvPr/>
        </p:nvSpPr>
        <p:spPr bwMode="auto">
          <a:xfrm>
            <a:off x="1249363" y="304800"/>
            <a:ext cx="7689030" cy="10746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folHlink"/>
            </a:outerShdw>
          </a:effectLst>
        </p:spPr>
        <p:txBody>
          <a:bodyPr wrap="none" lIns="90488" tIns="44450" rIns="90488" bIns="44450">
            <a:spAutoFit/>
          </a:bodyPr>
          <a:lstStyle/>
          <a:p>
            <a:pPr algn="ctr" eaLnBrk="0" fontAlgn="ctr" hangingPunct="0"/>
            <a:r>
              <a:rPr lang="en-US" sz="36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Effects on Academic Achievement</a:t>
            </a:r>
          </a:p>
          <a:p>
            <a:pPr algn="ctr" eaLnBrk="0" fontAlgn="ctr" hangingPunct="0"/>
            <a:r>
              <a:rPr lang="en-US" sz="2800" dirty="0">
                <a:solidFill>
                  <a:schemeClr val="bg2"/>
                </a:solidFill>
                <a:latin typeface="Arial" pitchFamily="34" charset="0"/>
              </a:rPr>
              <a:t>3-Year Changes in Percentile Rank</a:t>
            </a:r>
          </a:p>
        </p:txBody>
      </p:sp>
      <p:sp>
        <p:nvSpPr>
          <p:cNvPr id="910342" name="Rectangle 6"/>
          <p:cNvSpPr>
            <a:spLocks noChangeArrowheads="1"/>
          </p:cNvSpPr>
          <p:nvPr/>
        </p:nvSpPr>
        <p:spPr bwMode="auto">
          <a:xfrm>
            <a:off x="4191000" y="5943600"/>
            <a:ext cx="273367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0" dirty="0">
                <a:solidFill>
                  <a:srgbClr val="78379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(</a:t>
            </a:r>
            <a:r>
              <a:rPr lang="en-US" sz="2000" b="0" dirty="0" err="1">
                <a:solidFill>
                  <a:srgbClr val="78379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Sallis</a:t>
            </a:r>
            <a:r>
              <a:rPr lang="en-US" sz="2000" b="0" dirty="0">
                <a:solidFill>
                  <a:srgbClr val="78379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et al, </a:t>
            </a:r>
            <a:r>
              <a:rPr lang="en-US" sz="2000" b="0" u="sng" dirty="0">
                <a:solidFill>
                  <a:srgbClr val="78379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RQES</a:t>
            </a:r>
            <a:r>
              <a:rPr lang="en-US" sz="2000" b="0" dirty="0">
                <a:solidFill>
                  <a:srgbClr val="78379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, 1999)</a:t>
            </a:r>
          </a:p>
        </p:txBody>
      </p:sp>
      <p:graphicFrame>
        <p:nvGraphicFramePr>
          <p:cNvPr id="910343" name="Object 7"/>
          <p:cNvGraphicFramePr>
            <a:graphicFrameLocks noChangeAspect="1"/>
          </p:cNvGraphicFramePr>
          <p:nvPr/>
        </p:nvGraphicFramePr>
        <p:xfrm>
          <a:off x="7315200" y="5181600"/>
          <a:ext cx="1352550" cy="1220788"/>
        </p:xfrm>
        <a:graphic>
          <a:graphicData uri="http://schemas.openxmlformats.org/presentationml/2006/ole">
            <p:oleObj spid="_x0000_s425986" name="Image" r:id="rId3" imgW="2400635" imgH="1924319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304800"/>
            <a:ext cx="6908800" cy="838200"/>
          </a:xfrm>
        </p:spPr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SPARK Outcomes</a:t>
            </a:r>
          </a:p>
        </p:txBody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400" y="1219200"/>
            <a:ext cx="8509000" cy="5334000"/>
          </a:xfrm>
        </p:spPr>
        <p:txBody>
          <a:bodyPr/>
          <a:lstStyle/>
          <a:p>
            <a:r>
              <a:rPr lang="en-US">
                <a:solidFill>
                  <a:srgbClr val="009999"/>
                </a:solidFill>
              </a:rPr>
              <a:t>PE specialists&gt;trained classroom teachers&gt; controls</a:t>
            </a:r>
          </a:p>
          <a:p>
            <a:pPr>
              <a:buFontTx/>
              <a:buChar char="•"/>
            </a:pPr>
            <a:r>
              <a:rPr lang="en-US"/>
              <a:t> Improved quality of PE instruction</a:t>
            </a:r>
          </a:p>
          <a:p>
            <a:pPr>
              <a:buFontTx/>
              <a:buChar char="•"/>
            </a:pPr>
            <a:r>
              <a:rPr lang="en-US"/>
              <a:t> Increased physical activity in PE</a:t>
            </a:r>
          </a:p>
          <a:p>
            <a:pPr>
              <a:buFontTx/>
              <a:buChar char="•"/>
            </a:pPr>
            <a:r>
              <a:rPr lang="en-US"/>
              <a:t> Improved cardiorespiratory &amp; muscle fitness</a:t>
            </a:r>
          </a:p>
          <a:p>
            <a:pPr>
              <a:buFontTx/>
              <a:buChar char="•"/>
            </a:pPr>
            <a:r>
              <a:rPr lang="en-US"/>
              <a:t> Improved sports skills</a:t>
            </a:r>
          </a:p>
          <a:p>
            <a:pPr>
              <a:buFontTx/>
              <a:buChar char="•"/>
            </a:pPr>
            <a:r>
              <a:rPr lang="en-US">
                <a:solidFill>
                  <a:schemeClr val="accent2"/>
                </a:solidFill>
              </a:rPr>
              <a:t>Positive impact on academic achievement</a:t>
            </a:r>
          </a:p>
          <a:p>
            <a:pPr>
              <a:buFontTx/>
              <a:buChar char="•"/>
            </a:pPr>
            <a:r>
              <a:rPr lang="en-US">
                <a:solidFill>
                  <a:schemeClr val="accent2"/>
                </a:solidFill>
              </a:rPr>
              <a:t>Students enjoyed SPARK lessons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SPARK Dissemination</a:t>
            </a:r>
          </a:p>
        </p:txBody>
      </p:sp>
      <p:sp>
        <p:nvSpPr>
          <p:cNvPr id="76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8458200" cy="5029200"/>
          </a:xfrm>
        </p:spPr>
        <p:txBody>
          <a:bodyPr/>
          <a:lstStyle/>
          <a:p>
            <a:r>
              <a:rPr lang="en-US" dirty="0" smtClean="0"/>
              <a:t>Since 1994 we have been training teachers to use SPARK</a:t>
            </a:r>
            <a:endParaRPr lang="en-US" dirty="0"/>
          </a:p>
          <a:p>
            <a:r>
              <a:rPr lang="en-US" dirty="0"/>
              <a:t>Programs offered</a:t>
            </a:r>
          </a:p>
          <a:p>
            <a:pPr lvl="1"/>
            <a:r>
              <a:rPr lang="en-US" dirty="0"/>
              <a:t> Early Childhood thru High School PE</a:t>
            </a:r>
          </a:p>
          <a:p>
            <a:pPr lvl="1"/>
            <a:r>
              <a:rPr lang="en-US" dirty="0"/>
              <a:t>Active Recreation</a:t>
            </a:r>
          </a:p>
          <a:p>
            <a:r>
              <a:rPr lang="en-US" dirty="0"/>
              <a:t>900 trainings annually; 1000s of schools</a:t>
            </a:r>
          </a:p>
          <a:p>
            <a:r>
              <a:rPr lang="en-US" dirty="0"/>
              <a:t>&gt;</a:t>
            </a:r>
            <a:r>
              <a:rPr lang="en-US" dirty="0" smtClean="0"/>
              <a:t>1.5  </a:t>
            </a:r>
            <a:r>
              <a:rPr lang="en-US" dirty="0"/>
              <a:t>million children per day in SPARK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7543800" cy="685800"/>
          </a:xfrm>
        </p:spPr>
        <p:txBody>
          <a:bodyPr/>
          <a:lstStyle/>
          <a:p>
            <a:r>
              <a:rPr lang="en-US">
                <a:solidFill>
                  <a:schemeClr val="accent2"/>
                </a:solidFill>
                <a:latin typeface="Geneva" charset="0"/>
              </a:rPr>
              <a:t>Sustainability of SPARK</a:t>
            </a:r>
          </a:p>
        </p:txBody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9738" y="1371600"/>
            <a:ext cx="8399462" cy="4953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3000" dirty="0">
                <a:latin typeface="Geneva" charset="0"/>
              </a:rPr>
              <a:t> Independent evaluation conducted by U. of South Carolina 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3000" dirty="0">
                <a:latin typeface="Geneva" charset="0"/>
              </a:rPr>
              <a:t> Mailed survey completed by teachers at 111 schools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>
                <a:latin typeface="Geneva" charset="0"/>
              </a:rPr>
              <a:t> </a:t>
            </a:r>
            <a:r>
              <a:rPr lang="en-US" u="sng" dirty="0">
                <a:latin typeface="Geneva" charset="0"/>
              </a:rPr>
              <a:t>75% used SPARK more than 2 years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>
                <a:latin typeface="Geneva" charset="0"/>
              </a:rPr>
              <a:t> SPARK users taught PE more frequently (3.4 days/wk) than non-users (2.7 days/wk</a:t>
            </a:r>
            <a:r>
              <a:rPr lang="en-US" dirty="0" smtClean="0">
                <a:latin typeface="Geneva" charset="0"/>
              </a:rPr>
              <a:t>)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dirty="0">
              <a:latin typeface="Geneva" charset="0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latin typeface="Geneva" charset="0"/>
              </a:rPr>
              <a:t>Res </a:t>
            </a:r>
            <a:r>
              <a:rPr lang="en-US" dirty="0">
                <a:latin typeface="Geneva" charset="0"/>
              </a:rPr>
              <a:t>Quart </a:t>
            </a:r>
            <a:r>
              <a:rPr lang="en-US" dirty="0" err="1">
                <a:latin typeface="Geneva" charset="0"/>
              </a:rPr>
              <a:t>Exerc</a:t>
            </a:r>
            <a:r>
              <a:rPr lang="en-US" dirty="0">
                <a:latin typeface="Geneva" charset="0"/>
              </a:rPr>
              <a:t> Sport (</a:t>
            </a:r>
            <a:r>
              <a:rPr lang="en-US" dirty="0" err="1">
                <a:latin typeface="Geneva" charset="0"/>
              </a:rPr>
              <a:t>Dowda</a:t>
            </a:r>
            <a:r>
              <a:rPr lang="en-US" dirty="0">
                <a:latin typeface="Geneva" charset="0"/>
              </a:rPr>
              <a:t> et al, 2005)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8" name="Picture 2" descr="MSP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4163"/>
            <a:ext cx="9144000" cy="62880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>
          <a:xfrm>
            <a:off x="881063" y="228600"/>
            <a:ext cx="7381875" cy="1143000"/>
          </a:xfrm>
        </p:spPr>
        <p:txBody>
          <a:bodyPr/>
          <a:lstStyle/>
          <a:p>
            <a:r>
              <a:rPr lang="en-US" sz="3200">
                <a:solidFill>
                  <a:srgbClr val="FF3399"/>
                </a:solidFill>
              </a:rPr>
              <a:t>M-SPAN:  Effects on MVPA in PE</a:t>
            </a:r>
          </a:p>
        </p:txBody>
      </p:sp>
      <p:graphicFrame>
        <p:nvGraphicFramePr>
          <p:cNvPr id="373763" name="Object 3">
            <a:hlinkClick r:id="" action="ppaction://ole?verb=0"/>
          </p:cNvPr>
          <p:cNvGraphicFramePr>
            <a:graphicFrameLocks/>
          </p:cNvGraphicFramePr>
          <p:nvPr>
            <p:ph type="chart" idx="1"/>
          </p:nvPr>
        </p:nvGraphicFramePr>
        <p:xfrm>
          <a:off x="1287463" y="1600200"/>
          <a:ext cx="6619875" cy="4105275"/>
        </p:xfrm>
        <a:graphic>
          <a:graphicData uri="http://schemas.openxmlformats.org/presentationml/2006/ole">
            <p:oleObj spid="_x0000_s415746" name="Chart" r:id="rId3" imgW="5200650" imgH="2867025" progId="MSGraph.Chart.8">
              <p:embed followColorScheme="full"/>
            </p:oleObj>
          </a:graphicData>
        </a:graphic>
      </p:graphicFrame>
      <p:sp>
        <p:nvSpPr>
          <p:cNvPr id="373764" name="Rectangle 4"/>
          <p:cNvSpPr>
            <a:spLocks noChangeArrowheads="1"/>
          </p:cNvSpPr>
          <p:nvPr/>
        </p:nvSpPr>
        <p:spPr bwMode="auto">
          <a:xfrm rot="16200000">
            <a:off x="-700087" y="3113087"/>
            <a:ext cx="3429000" cy="403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US" b="0">
                <a:solidFill>
                  <a:srgbClr val="78379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MVPA  Min  Per Lesson</a:t>
            </a:r>
          </a:p>
        </p:txBody>
      </p:sp>
      <p:sp>
        <p:nvSpPr>
          <p:cNvPr id="373765" name="Rectangle 5"/>
          <p:cNvSpPr>
            <a:spLocks noChangeArrowheads="1"/>
          </p:cNvSpPr>
          <p:nvPr/>
        </p:nvSpPr>
        <p:spPr bwMode="auto">
          <a:xfrm>
            <a:off x="1490663" y="5715000"/>
            <a:ext cx="55848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000" b="0">
                <a:solidFill>
                  <a:srgbClr val="78379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N=12 Intervention &amp; 12 Control Schools; 1847 lessons</a:t>
            </a:r>
          </a:p>
        </p:txBody>
      </p:sp>
      <p:sp>
        <p:nvSpPr>
          <p:cNvPr id="373766" name="Text Box 6"/>
          <p:cNvSpPr txBox="1">
            <a:spLocks noChangeArrowheads="1"/>
          </p:cNvSpPr>
          <p:nvPr/>
        </p:nvSpPr>
        <p:spPr bwMode="auto">
          <a:xfrm>
            <a:off x="5283200" y="1447800"/>
            <a:ext cx="18907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0">
                <a:solidFill>
                  <a:schemeClr val="bg2"/>
                </a:solidFill>
                <a:latin typeface="Arial" pitchFamily="34" charset="0"/>
              </a:rPr>
              <a:t>(b) p=.009; d=.98</a:t>
            </a:r>
          </a:p>
        </p:txBody>
      </p:sp>
      <p:sp>
        <p:nvSpPr>
          <p:cNvPr id="373767" name="Text Box 7"/>
          <p:cNvSpPr txBox="1">
            <a:spLocks noChangeArrowheads="1"/>
          </p:cNvSpPr>
          <p:nvPr/>
        </p:nvSpPr>
        <p:spPr bwMode="auto">
          <a:xfrm>
            <a:off x="5351463" y="3962400"/>
            <a:ext cx="17653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0">
                <a:solidFill>
                  <a:schemeClr val="bg2"/>
                </a:solidFill>
                <a:latin typeface="Arial" pitchFamily="34" charset="0"/>
              </a:rPr>
              <a:t>(g) p=.08; d=.68</a:t>
            </a:r>
          </a:p>
        </p:txBody>
      </p:sp>
      <p:pic>
        <p:nvPicPr>
          <p:cNvPr id="37376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18400" y="5257800"/>
            <a:ext cx="1084263" cy="1074738"/>
          </a:xfrm>
          <a:prstGeom prst="rect">
            <a:avLst/>
          </a:prstGeom>
          <a:noFill/>
          <a:ln w="25400">
            <a:solidFill>
              <a:srgbClr val="783795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sz="3600"/>
              <a:t>Creating Activity-Friendly School Environments</a:t>
            </a:r>
          </a:p>
        </p:txBody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 Recess is more active when there is equipment &amp; trained supervisors</a:t>
            </a:r>
          </a:p>
          <a:p>
            <a:pPr>
              <a:buFontTx/>
              <a:buChar char="•"/>
            </a:pPr>
            <a:r>
              <a:rPr lang="en-US"/>
              <a:t> Equipment and supervision can be effective before school, after lunch, &amp; after school</a:t>
            </a:r>
          </a:p>
          <a:p>
            <a:pPr>
              <a:buFontTx/>
              <a:buChar char="•"/>
            </a:pPr>
            <a:r>
              <a:rPr lang="en-US"/>
              <a:t> Playground markings can stimulate more activity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r>
              <a:rPr lang="en-US" sz="3600" dirty="0" smtClean="0"/>
              <a:t> Improving activity during recess</a:t>
            </a:r>
            <a:endParaRPr lang="en-US" sz="3600" dirty="0"/>
          </a:p>
        </p:txBody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  Stratton et al. from the UK conducted several studies showing simple markings on elementary playgrounds increases PA about 18 min/day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  </a:t>
            </a:r>
          </a:p>
        </p:txBody>
      </p:sp>
      <p:pic>
        <p:nvPicPr>
          <p:cNvPr id="363524" name="Picture 4"/>
          <p:cNvPicPr>
            <a:picLocks noChangeAspect="1" noChangeArrowheads="1"/>
          </p:cNvPicPr>
          <p:nvPr/>
        </p:nvPicPr>
        <p:blipFill>
          <a:blip r:embed="rId2"/>
          <a:srcRect l="5197" b="6320"/>
          <a:stretch>
            <a:fillRect/>
          </a:stretch>
        </p:blipFill>
        <p:spPr bwMode="auto">
          <a:xfrm>
            <a:off x="4038600" y="2732654"/>
            <a:ext cx="5105400" cy="4125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3" name="Rectangle 5"/>
          <p:cNvSpPr>
            <a:spLocks noChangeArrowheads="1"/>
          </p:cNvSpPr>
          <p:nvPr/>
        </p:nvSpPr>
        <p:spPr bwMode="auto">
          <a:xfrm>
            <a:off x="0" y="1490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65572" name="Object 4"/>
          <p:cNvGraphicFramePr>
            <a:graphicFrameLocks noChangeAspect="1"/>
          </p:cNvGraphicFramePr>
          <p:nvPr/>
        </p:nvGraphicFramePr>
        <p:xfrm>
          <a:off x="0" y="469900"/>
          <a:ext cx="8610600" cy="6073775"/>
        </p:xfrm>
        <a:graphic>
          <a:graphicData uri="http://schemas.openxmlformats.org/presentationml/2006/ole">
            <p:oleObj spid="_x0000_s365572" name="Chart" r:id="rId3" imgW="5486400" imgH="3867150" progId="MSGraph.Chart.8">
              <p:embed/>
            </p:oleObj>
          </a:graphicData>
        </a:graphic>
      </p:graphicFrame>
      <p:sp>
        <p:nvSpPr>
          <p:cNvPr id="365574" name="Text Box 6"/>
          <p:cNvSpPr txBox="1">
            <a:spLocks noChangeArrowheads="1"/>
          </p:cNvSpPr>
          <p:nvPr/>
        </p:nvSpPr>
        <p:spPr bwMode="auto">
          <a:xfrm>
            <a:off x="5486400" y="5938838"/>
            <a:ext cx="2368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0">
                <a:latin typeface="Arial" charset="0"/>
              </a:rPr>
              <a:t>Troiano, MSSE, 2007</a:t>
            </a:r>
            <a:endParaRPr lang="en-US" sz="1800">
              <a:latin typeface="Arial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62" name="Object 2"/>
          <p:cNvGraphicFramePr>
            <a:graphicFrameLocks noChangeAspect="1"/>
          </p:cNvGraphicFramePr>
          <p:nvPr>
            <p:ph idx="1"/>
          </p:nvPr>
        </p:nvGraphicFramePr>
        <p:xfrm>
          <a:off x="381000" y="381000"/>
          <a:ext cx="7696200" cy="5678488"/>
        </p:xfrm>
        <a:graphic>
          <a:graphicData uri="http://schemas.openxmlformats.org/presentationml/2006/ole">
            <p:oleObj spid="_x0000_s416770" name="Chart" r:id="rId4" imgW="6467475" imgH="4772025" progId="MSGraph.Chart.8">
              <p:embed followColorScheme="full"/>
            </p:oleObj>
          </a:graphicData>
        </a:graphic>
      </p:graphicFrame>
      <p:sp>
        <p:nvSpPr>
          <p:cNvPr id="604163" name="Text Box 3"/>
          <p:cNvSpPr txBox="1">
            <a:spLocks noChangeArrowheads="1"/>
          </p:cNvSpPr>
          <p:nvPr/>
        </p:nvSpPr>
        <p:spPr bwMode="auto">
          <a:xfrm>
            <a:off x="457200" y="6019800"/>
            <a:ext cx="7689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0">
                <a:latin typeface="Arial" pitchFamily="34" charset="0"/>
              </a:rPr>
              <a:t>Mahar, Murphy, et al., Medicine and Science in Sports and Exercise, 2006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6908800" cy="762000"/>
          </a:xfrm>
        </p:spPr>
        <p:txBody>
          <a:bodyPr/>
          <a:lstStyle/>
          <a:p>
            <a:r>
              <a:rPr lang="en-US" sz="3600" dirty="0">
                <a:solidFill>
                  <a:schemeClr val="accent2"/>
                </a:solidFill>
              </a:rPr>
              <a:t>Summary</a:t>
            </a:r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9738" y="990600"/>
            <a:ext cx="8399462" cy="5867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Step 1 is to make sure students have PE every day</a:t>
            </a:r>
          </a:p>
          <a:p>
            <a:pPr>
              <a:buFontTx/>
              <a:buChar char="•"/>
            </a:pPr>
            <a:r>
              <a:rPr lang="en-US" sz="2800" dirty="0" smtClean="0"/>
              <a:t> Step 2 is to make sure PE classes are active &amp; fun</a:t>
            </a:r>
          </a:p>
          <a:p>
            <a:pPr>
              <a:buFontTx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This requires teacher training, time in the schedule, &amp; sufficient equipment and space</a:t>
            </a:r>
          </a:p>
          <a:p>
            <a:pPr>
              <a:buFontTx/>
              <a:buChar char="•"/>
            </a:pPr>
            <a:r>
              <a:rPr lang="en-US" sz="2800" dirty="0" smtClean="0"/>
              <a:t>We </a:t>
            </a:r>
            <a:r>
              <a:rPr lang="en-US" sz="2800" dirty="0"/>
              <a:t>know </a:t>
            </a:r>
            <a:r>
              <a:rPr lang="en-US" sz="2800" u="sng" dirty="0"/>
              <a:t>how</a:t>
            </a:r>
            <a:r>
              <a:rPr lang="en-US" sz="2800" dirty="0"/>
              <a:t> to make school PE better; now we need </a:t>
            </a:r>
            <a:r>
              <a:rPr lang="en-US" sz="2800" u="sng" dirty="0"/>
              <a:t>political will </a:t>
            </a:r>
            <a:r>
              <a:rPr lang="en-US" sz="2800" dirty="0"/>
              <a:t>&amp; resources</a:t>
            </a:r>
          </a:p>
          <a:p>
            <a:pPr>
              <a:buFontTx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Classroom activity breaks get students more active &amp; improve academic achievement</a:t>
            </a:r>
            <a:endParaRPr lang="en-US" sz="2800" dirty="0"/>
          </a:p>
          <a:p>
            <a:pPr>
              <a:buFontTx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Supervision &amp; equipment make recess more active for children</a:t>
            </a:r>
            <a:endParaRPr lang="en-US" sz="2800" dirty="0"/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8006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SPARK PE  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hlinkClick r:id="rId2"/>
              </a:rPr>
              <a:t>www.sparkpe.org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hlinkClick r:id="rId3"/>
              </a:rPr>
              <a:t> </a:t>
            </a:r>
            <a:r>
              <a:rPr lang="en-US" dirty="0" smtClean="0"/>
              <a:t>CATCH </a:t>
            </a:r>
            <a:r>
              <a:rPr lang="en-US" dirty="0" smtClean="0"/>
              <a:t>PE</a:t>
            </a:r>
            <a:endParaRPr lang="en-US" dirty="0" smtClean="0">
              <a:hlinkClick r:id="rId3"/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hlinkClick r:id="rId3"/>
              </a:rPr>
              <a:t>http</a:t>
            </a:r>
            <a:r>
              <a:rPr lang="en-US" dirty="0" smtClean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www.catchinfo.org/aboutusmain.asp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Research briefs on improving PE</a:t>
            </a:r>
          </a:p>
          <a:p>
            <a:pPr lvl="1">
              <a:buFont typeface="Arial" pitchFamily="34" charset="0"/>
              <a:buChar char="•"/>
            </a:pPr>
            <a:r>
              <a:rPr lang="en-US" u="sng" dirty="0" smtClean="0">
                <a:hlinkClick r:id="rId4"/>
              </a:rPr>
              <a:t>http</a:t>
            </a:r>
            <a:r>
              <a:rPr lang="en-US" u="sng" dirty="0" smtClean="0">
                <a:hlinkClick r:id="rId4"/>
              </a:rPr>
              <a:t>://www.calendow.org/Article.aspx?id=3920</a:t>
            </a:r>
            <a:r>
              <a:rPr lang="en-US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Research brief on PE link with academics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www.activelivingresearch.org/files/Active_Ed_Summer2009.pdf</a:t>
            </a:r>
            <a:r>
              <a:rPr lang="en-US" dirty="0" smtClean="0"/>
              <a:t> 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26" name="Picture 2" descr="play structure1"/>
          <p:cNvPicPr>
            <a:picLocks noChangeAspect="1" noChangeArrowheads="1"/>
          </p:cNvPicPr>
          <p:nvPr/>
        </p:nvPicPr>
        <p:blipFill>
          <a:blip r:embed="rId2">
            <a:lum bright="26000" contrast="8000"/>
          </a:blip>
          <a:srcRect l="8353" t="15883" r="29620" b="19295"/>
          <a:stretch>
            <a:fillRect/>
          </a:stretch>
        </p:blipFill>
        <p:spPr bwMode="auto">
          <a:xfrm>
            <a:off x="0" y="1981200"/>
            <a:ext cx="4673600" cy="3662363"/>
          </a:xfrm>
          <a:prstGeom prst="rect">
            <a:avLst/>
          </a:prstGeom>
          <a:noFill/>
        </p:spPr>
      </p:pic>
      <p:pic>
        <p:nvPicPr>
          <p:cNvPr id="410627" name="Picture 3" descr="DCP_2598"/>
          <p:cNvPicPr>
            <a:picLocks noChangeAspect="1" noChangeArrowheads="1"/>
          </p:cNvPicPr>
          <p:nvPr/>
        </p:nvPicPr>
        <p:blipFill>
          <a:blip r:embed="rId3"/>
          <a:srcRect l="21695" t="21825" r="39813" b="19452"/>
          <a:stretch>
            <a:fillRect/>
          </a:stretch>
        </p:blipFill>
        <p:spPr bwMode="auto">
          <a:xfrm>
            <a:off x="4843463" y="1371600"/>
            <a:ext cx="4130675" cy="4727575"/>
          </a:xfrm>
          <a:prstGeom prst="rect">
            <a:avLst/>
          </a:prstGeom>
          <a:noFill/>
        </p:spPr>
      </p:pic>
      <p:sp>
        <p:nvSpPr>
          <p:cNvPr id="410628" name="Text Box 4"/>
          <p:cNvSpPr txBox="1">
            <a:spLocks noChangeArrowheads="1"/>
          </p:cNvSpPr>
          <p:nvPr/>
        </p:nvSpPr>
        <p:spPr bwMode="auto">
          <a:xfrm>
            <a:off x="914400" y="5715000"/>
            <a:ext cx="23098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CC00"/>
                </a:solidFill>
                <a:latin typeface="Arial Unicode MS" pitchFamily="34" charset="-128"/>
              </a:rPr>
              <a:t>More of this</a:t>
            </a:r>
          </a:p>
        </p:txBody>
      </p:sp>
      <p:sp>
        <p:nvSpPr>
          <p:cNvPr id="410629" name="Text Box 5"/>
          <p:cNvSpPr txBox="1">
            <a:spLocks noChangeArrowheads="1"/>
          </p:cNvSpPr>
          <p:nvPr/>
        </p:nvSpPr>
        <p:spPr bwMode="auto">
          <a:xfrm>
            <a:off x="5638800" y="685800"/>
            <a:ext cx="22431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 Unicode MS" pitchFamily="34" charset="-128"/>
              </a:rPr>
              <a:t>Less of this</a:t>
            </a:r>
          </a:p>
        </p:txBody>
      </p:sp>
      <p:sp>
        <p:nvSpPr>
          <p:cNvPr id="410630" name="Text Box 6"/>
          <p:cNvSpPr txBox="1">
            <a:spLocks noChangeArrowheads="1"/>
          </p:cNvSpPr>
          <p:nvPr/>
        </p:nvSpPr>
        <p:spPr bwMode="auto">
          <a:xfrm>
            <a:off x="381000" y="381000"/>
            <a:ext cx="360387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accent2"/>
                </a:solidFill>
                <a:latin typeface="Arial Unicode MS" pitchFamily="34" charset="-128"/>
              </a:rPr>
              <a:t>My </a:t>
            </a:r>
            <a:r>
              <a:rPr lang="en-US" sz="4400" dirty="0">
                <a:solidFill>
                  <a:schemeClr val="accent2"/>
                </a:solidFill>
                <a:latin typeface="Arial Unicode MS" pitchFamily="34" charset="-128"/>
              </a:rPr>
              <a:t>Vision for </a:t>
            </a:r>
          </a:p>
          <a:p>
            <a:r>
              <a:rPr lang="en-US" sz="4400" dirty="0">
                <a:solidFill>
                  <a:schemeClr val="accent2"/>
                </a:solidFill>
                <a:latin typeface="Arial Unicode MS" pitchFamily="34" charset="-128"/>
              </a:rPr>
              <a:t>The Future</a:t>
            </a:r>
          </a:p>
        </p:txBody>
      </p:sp>
      <p:sp>
        <p:nvSpPr>
          <p:cNvPr id="410631" name="Text Box 7"/>
          <p:cNvSpPr txBox="1">
            <a:spLocks noChangeArrowheads="1"/>
          </p:cNvSpPr>
          <p:nvPr/>
        </p:nvSpPr>
        <p:spPr bwMode="auto">
          <a:xfrm>
            <a:off x="1219200" y="6334780"/>
            <a:ext cx="7521290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Arial" charset="0"/>
                <a:hlinkClick r:id="rId4"/>
              </a:rPr>
              <a:t>www.drjamessallis.sdsu.edu</a:t>
            </a:r>
            <a:r>
              <a:rPr lang="en-US" b="0" dirty="0">
                <a:solidFill>
                  <a:schemeClr val="bg1"/>
                </a:solidFill>
                <a:latin typeface="Arial" charset="0"/>
              </a:rPr>
              <a:t>           </a:t>
            </a:r>
            <a:r>
              <a:rPr lang="en-US" b="0" dirty="0" smtClean="0">
                <a:solidFill>
                  <a:schemeClr val="bg1"/>
                </a:solidFill>
                <a:latin typeface="Arial" charset="0"/>
              </a:rPr>
              <a:t>www.sparkpe.org</a:t>
            </a:r>
            <a:r>
              <a:rPr lang="en-US" sz="2800" b="0" dirty="0" smtClean="0">
                <a:solidFill>
                  <a:schemeClr val="bg1"/>
                </a:solidFill>
                <a:latin typeface="Arial" charset="0"/>
              </a:rPr>
              <a:t> </a:t>
            </a:r>
            <a:endParaRPr lang="en-US" sz="2800" b="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2"/>
                </a:solidFill>
              </a:rPr>
              <a:t>Evidence-Based Strategies</a:t>
            </a:r>
            <a:br>
              <a:rPr lang="en-US" sz="3200" dirty="0" smtClean="0">
                <a:solidFill>
                  <a:schemeClr val="accent2"/>
                </a:solidFill>
              </a:rPr>
            </a:br>
            <a:r>
              <a:rPr lang="en-US" sz="3200" dirty="0" smtClean="0">
                <a:solidFill>
                  <a:schemeClr val="accent2"/>
                </a:solidFill>
              </a:rPr>
              <a:t>to get children more active in schools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3778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371600" y="1447800"/>
            <a:ext cx="4800600" cy="5029200"/>
          </a:xfrm>
        </p:spPr>
        <p:txBody>
          <a:bodyPr/>
          <a:lstStyle/>
          <a:p>
            <a:endParaRPr lang="en-US" b="1" dirty="0">
              <a:solidFill>
                <a:schemeClr val="accent2"/>
              </a:solidFill>
            </a:endParaRPr>
          </a:p>
          <a:p>
            <a:pPr lvl="1"/>
            <a:r>
              <a:rPr lang="en-US" dirty="0">
                <a:solidFill>
                  <a:srgbClr val="FF0000"/>
                </a:solidFill>
              </a:rPr>
              <a:t>Physical </a:t>
            </a:r>
            <a:r>
              <a:rPr lang="en-US" dirty="0" smtClean="0">
                <a:solidFill>
                  <a:srgbClr val="FF0000"/>
                </a:solidFill>
              </a:rPr>
              <a:t>Education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Classroom activity breaks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FF0000"/>
                </a:solidFill>
              </a:rPr>
              <a:t>Policy &amp; Environmental Changes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Active commuting to school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After-school programs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Community use of school facilities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Health </a:t>
            </a:r>
            <a:r>
              <a:rPr lang="en-US" dirty="0">
                <a:solidFill>
                  <a:schemeClr val="accent2"/>
                </a:solidFill>
              </a:rPr>
              <a:t>Education Curricula</a:t>
            </a:r>
            <a:endParaRPr lang="en-US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Importance of PE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50292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/>
              <a:t>One time during day all children, regardless of race/income, can be active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If child has no access to park or sports, PE is only opportunity for activity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Importance of PE recognized by:</a:t>
            </a:r>
          </a:p>
          <a:p>
            <a:pPr lvl="1"/>
            <a:r>
              <a:rPr lang="en-US" dirty="0"/>
              <a:t>Institute of Medicine Report on Childhood Obesity</a:t>
            </a:r>
          </a:p>
          <a:p>
            <a:pPr lvl="1"/>
            <a:r>
              <a:rPr lang="en-US" dirty="0"/>
              <a:t>Centers for Disease </a:t>
            </a:r>
            <a:r>
              <a:rPr lang="en-US" dirty="0" smtClean="0"/>
              <a:t>Control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38200"/>
          </a:xfrm>
        </p:spPr>
        <p:txBody>
          <a:bodyPr/>
          <a:lstStyle/>
          <a:p>
            <a:r>
              <a:rPr lang="en-US" dirty="0"/>
              <a:t>Benefits of PE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8229600" cy="4953000"/>
          </a:xfrm>
        </p:spPr>
        <p:txBody>
          <a:bodyPr/>
          <a:lstStyle/>
          <a:p>
            <a:r>
              <a:rPr lang="en-US" dirty="0"/>
              <a:t>Mental and physical health</a:t>
            </a:r>
          </a:p>
          <a:p>
            <a:r>
              <a:rPr lang="en-US" dirty="0"/>
              <a:t>Obesity prevention, weight loss maintenance</a:t>
            </a:r>
          </a:p>
          <a:p>
            <a:r>
              <a:rPr lang="en-US" dirty="0"/>
              <a:t>Academic performance</a:t>
            </a:r>
          </a:p>
          <a:p>
            <a:r>
              <a:rPr lang="en-US" dirty="0"/>
              <a:t>Concentration</a:t>
            </a:r>
          </a:p>
          <a:p>
            <a:r>
              <a:rPr lang="en-US" dirty="0"/>
              <a:t>Class room behavior</a:t>
            </a:r>
          </a:p>
          <a:p>
            <a:r>
              <a:rPr lang="en-US" dirty="0"/>
              <a:t>Opportunity to learn</a:t>
            </a:r>
          </a:p>
          <a:p>
            <a:pPr lvl="1"/>
            <a:r>
              <a:rPr lang="en-US" dirty="0"/>
              <a:t>Social skills &amp; Teamwork</a:t>
            </a:r>
          </a:p>
          <a:p>
            <a:pPr lvl="1"/>
            <a:r>
              <a:rPr lang="en-US" dirty="0"/>
              <a:t>Discipline</a:t>
            </a: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6396038" y="49530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0" name="Picture 2" descr="05"/>
          <p:cNvPicPr>
            <a:picLocks noChangeAspect="1" noChangeArrowheads="1"/>
          </p:cNvPicPr>
          <p:nvPr/>
        </p:nvPicPr>
        <p:blipFill>
          <a:blip r:embed="rId2" cstate="print">
            <a:lum bright="24000" contrast="6000"/>
          </a:blip>
          <a:srcRect l="3490" t="17969" r="12563" b="2113"/>
          <a:stretch>
            <a:fillRect/>
          </a:stretch>
        </p:blipFill>
        <p:spPr bwMode="auto">
          <a:xfrm>
            <a:off x="322263" y="838200"/>
            <a:ext cx="8821737" cy="5546725"/>
          </a:xfrm>
          <a:prstGeom prst="rect">
            <a:avLst/>
          </a:prstGeom>
          <a:noFill/>
        </p:spPr>
      </p:pic>
      <p:sp>
        <p:nvSpPr>
          <p:cNvPr id="339971" name="Text Box 3"/>
          <p:cNvSpPr txBox="1">
            <a:spLocks noChangeArrowheads="1"/>
          </p:cNvSpPr>
          <p:nvPr/>
        </p:nvSpPr>
        <p:spPr bwMode="auto">
          <a:xfrm>
            <a:off x="304800" y="1371600"/>
            <a:ext cx="508635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8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What PE is—too often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6" name="Picture 2" descr="06"/>
          <p:cNvPicPr>
            <a:picLocks noChangeAspect="1" noChangeArrowheads="1"/>
          </p:cNvPicPr>
          <p:nvPr/>
        </p:nvPicPr>
        <p:blipFill>
          <a:blip r:embed="rId2">
            <a:lum bright="40000" contrast="6000"/>
          </a:blip>
          <a:srcRect l="13261" t="8456" r="6979" b="5284"/>
          <a:stretch>
            <a:fillRect/>
          </a:stretch>
        </p:blipFill>
        <p:spPr bwMode="auto">
          <a:xfrm>
            <a:off x="231775" y="195263"/>
            <a:ext cx="8870950" cy="6338887"/>
          </a:xfrm>
          <a:prstGeom prst="rect">
            <a:avLst/>
          </a:prstGeom>
          <a:noFill/>
        </p:spPr>
      </p:pic>
      <p:sp>
        <p:nvSpPr>
          <p:cNvPr id="338947" name="Text Box 3"/>
          <p:cNvSpPr txBox="1">
            <a:spLocks noChangeArrowheads="1"/>
          </p:cNvSpPr>
          <p:nvPr/>
        </p:nvSpPr>
        <p:spPr bwMode="auto">
          <a:xfrm>
            <a:off x="3962400" y="5257800"/>
            <a:ext cx="50244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400" b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What PE </a:t>
            </a:r>
            <a:r>
              <a:rPr lang="en-US" sz="6000" b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should</a:t>
            </a:r>
            <a:r>
              <a:rPr lang="en-US" sz="4400" b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be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Text Box 2"/>
          <p:cNvSpPr txBox="1">
            <a:spLocks noChangeArrowheads="1"/>
          </p:cNvSpPr>
          <p:nvPr/>
        </p:nvSpPr>
        <p:spPr bwMode="auto">
          <a:xfrm>
            <a:off x="838200" y="609600"/>
            <a:ext cx="7239000" cy="1920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0">
                <a:solidFill>
                  <a:schemeClr val="accent2"/>
                </a:solidFill>
                <a:latin typeface="Arial Unicode MS" pitchFamily="34" charset="-128"/>
              </a:rPr>
              <a:t>All Kids Should Be Active in PE</a:t>
            </a:r>
          </a:p>
          <a:p>
            <a:pPr algn="ctr" eaLnBrk="0" hangingPunct="0"/>
            <a:r>
              <a:rPr lang="en-US" sz="4000" b="0">
                <a:solidFill>
                  <a:schemeClr val="accent2"/>
                </a:solidFill>
                <a:latin typeface="Arial Unicode MS" pitchFamily="34" charset="-128"/>
              </a:rPr>
              <a:t>(50% of class time)</a:t>
            </a:r>
          </a:p>
          <a:p>
            <a:pPr algn="ctr" eaLnBrk="0" hangingPunct="0"/>
            <a:r>
              <a:rPr lang="en-US" sz="4000" b="0">
                <a:solidFill>
                  <a:schemeClr val="accent2"/>
                </a:solidFill>
                <a:latin typeface="Arial Unicode MS" pitchFamily="34" charset="-128"/>
              </a:rPr>
              <a:t>And Learn Skills </a:t>
            </a:r>
          </a:p>
        </p:txBody>
      </p:sp>
      <p:pic>
        <p:nvPicPr>
          <p:cNvPr id="376837" name="Picture 5" descr="readyposition"/>
          <p:cNvPicPr>
            <a:picLocks noChangeAspect="1" noChangeArrowheads="1"/>
          </p:cNvPicPr>
          <p:nvPr/>
        </p:nvPicPr>
        <p:blipFill>
          <a:blip r:embed="rId2"/>
          <a:srcRect l="18919" t="12344" b="35625"/>
          <a:stretch>
            <a:fillRect/>
          </a:stretch>
        </p:blipFill>
        <p:spPr bwMode="auto">
          <a:xfrm>
            <a:off x="0" y="2425700"/>
            <a:ext cx="9144000" cy="44323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Franklin Gothic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1589</TotalTime>
  <Words>837</Words>
  <Application>Microsoft PowerPoint</Application>
  <PresentationFormat>On-screen Show (4:3)</PresentationFormat>
  <Paragraphs>167</Paragraphs>
  <Slides>33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Default Design</vt:lpstr>
      <vt:lpstr>Chart</vt:lpstr>
      <vt:lpstr>Image</vt:lpstr>
      <vt:lpstr>Slide 1</vt:lpstr>
      <vt:lpstr>Slide 2</vt:lpstr>
      <vt:lpstr>Slide 3</vt:lpstr>
      <vt:lpstr>Evidence-Based Strategies to get children more active in schools</vt:lpstr>
      <vt:lpstr>Importance of PE</vt:lpstr>
      <vt:lpstr>Benefits of PE</vt:lpstr>
      <vt:lpstr>Slide 7</vt:lpstr>
      <vt:lpstr>Slide 8</vt:lpstr>
      <vt:lpstr>Slide 9</vt:lpstr>
      <vt:lpstr>PE classes in lower income schools spend less time being active.   Yancey.  www.calendow.org</vt:lpstr>
      <vt:lpstr>Slide 11</vt:lpstr>
      <vt:lpstr>Evidence-based PE is Available</vt:lpstr>
      <vt:lpstr>Slide 13</vt:lpstr>
      <vt:lpstr>SPARK Intervention</vt:lpstr>
      <vt:lpstr>Physical Education  “Hall of Shame”</vt:lpstr>
      <vt:lpstr>So What is Good PE?”</vt:lpstr>
      <vt:lpstr>Slide 17</vt:lpstr>
      <vt:lpstr>Slide 18</vt:lpstr>
      <vt:lpstr>Slide 19</vt:lpstr>
      <vt:lpstr>Slide 20</vt:lpstr>
      <vt:lpstr>Slide 21</vt:lpstr>
      <vt:lpstr>Slide 22</vt:lpstr>
      <vt:lpstr>SPARK Outcomes</vt:lpstr>
      <vt:lpstr>SPARK Dissemination</vt:lpstr>
      <vt:lpstr>Sustainability of SPARK</vt:lpstr>
      <vt:lpstr>Slide 26</vt:lpstr>
      <vt:lpstr>M-SPAN:  Effects on MVPA in PE</vt:lpstr>
      <vt:lpstr>Creating Activity-Friendly School Environments</vt:lpstr>
      <vt:lpstr> Improving activity during recess</vt:lpstr>
      <vt:lpstr>Slide 30</vt:lpstr>
      <vt:lpstr>Summary</vt:lpstr>
      <vt:lpstr>Resources</vt:lpstr>
      <vt:lpstr>Slide 33</vt:lpstr>
    </vt:vector>
  </TitlesOfParts>
  <Company>SDSU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national program office stimulating and supporting research that will identify environmental factors and policies that influence physical activity…</dc:title>
  <dc:creator>iharrison</dc:creator>
  <cp:lastModifiedBy>Jim Sallis</cp:lastModifiedBy>
  <cp:revision>147</cp:revision>
  <dcterms:created xsi:type="dcterms:W3CDTF">2003-11-18T19:27:27Z</dcterms:created>
  <dcterms:modified xsi:type="dcterms:W3CDTF">2011-03-27T19:51:38Z</dcterms:modified>
</cp:coreProperties>
</file>