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5" r:id="rId12"/>
    <p:sldId id="268" r:id="rId13"/>
    <p:sldId id="269" r:id="rId14"/>
    <p:sldId id="271" r:id="rId15"/>
    <p:sldId id="274" r:id="rId16"/>
    <p:sldId id="275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D272-C40D-4179-B1C2-09343DDB261F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64C4-D60E-4A62-8ADC-E5AE1CEEBA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1642A-6A45-417A-85EF-52ED9369DFEF}" type="slidenum">
              <a:rPr lang="en-US"/>
              <a:pPr/>
              <a:t>3</a:t>
            </a:fld>
            <a:endParaRPr lang="en-US"/>
          </a:p>
        </p:txBody>
      </p:sp>
      <p:sp>
        <p:nvSpPr>
          <p:cNvPr id="69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23FB9-8BCF-4C68-9144-D74F27ACCB88}" type="slidenum">
              <a:rPr lang="en-US"/>
              <a:pPr/>
              <a:t>11</a:t>
            </a:fld>
            <a:endParaRPr lang="en-US"/>
          </a:p>
        </p:txBody>
      </p:sp>
      <p:sp>
        <p:nvSpPr>
          <p:cNvPr id="539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4C1CE-6DBE-4A0F-AB76-A50DB9AA2280}" type="slidenum">
              <a:rPr lang="en-US"/>
              <a:pPr/>
              <a:t>18</a:t>
            </a:fld>
            <a:endParaRPr lang="en-US"/>
          </a:p>
        </p:txBody>
      </p:sp>
      <p:sp>
        <p:nvSpPr>
          <p:cNvPr id="74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16224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Opportunities for Improving Physical Education’s Impact on Public Health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James F. Sallis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San Diego State University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www.drjamessallis.sdsu.edu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There are disparities in 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schools with low MVPA in PE also have</a:t>
            </a:r>
          </a:p>
          <a:p>
            <a:pPr lvl="1"/>
            <a:r>
              <a:rPr lang="en-US" dirty="0" smtClean="0"/>
              <a:t>Lower academic achievement</a:t>
            </a:r>
          </a:p>
          <a:p>
            <a:pPr lvl="1"/>
            <a:r>
              <a:rPr lang="en-US" dirty="0" smtClean="0"/>
              <a:t>Higher obesity</a:t>
            </a:r>
          </a:p>
          <a:p>
            <a:r>
              <a:rPr lang="en-US" dirty="0" smtClean="0"/>
              <a:t>Perhaps improved PE can be a partial solution for several problems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1447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9999"/>
                </a:solidFill>
                <a:effectLst/>
              </a:rPr>
              <a:t>PE classes in lower income schools spend less time being active</a:t>
            </a:r>
            <a:r>
              <a:rPr lang="en-US" sz="3600" dirty="0">
                <a:solidFill>
                  <a:srgbClr val="009999"/>
                </a:solidFill>
              </a:rPr>
              <a:t>.  </a:t>
            </a:r>
            <a:br>
              <a:rPr lang="en-US" sz="3600" dirty="0">
                <a:solidFill>
                  <a:srgbClr val="009999"/>
                </a:solidFill>
              </a:rPr>
            </a:br>
            <a:r>
              <a:rPr lang="en-US" sz="3600" dirty="0" smtClean="0">
                <a:solidFill>
                  <a:srgbClr val="009999"/>
                </a:solidFill>
              </a:rPr>
              <a:t>Toni Yancey</a:t>
            </a:r>
            <a:r>
              <a:rPr lang="en-US" sz="3600" dirty="0">
                <a:solidFill>
                  <a:srgbClr val="009999"/>
                </a:solidFill>
              </a:rPr>
              <a:t>.  www.calendow.org</a:t>
            </a:r>
          </a:p>
        </p:txBody>
      </p:sp>
      <p:pic>
        <p:nvPicPr>
          <p:cNvPr id="53865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09800"/>
            <a:ext cx="5105400" cy="4308475"/>
          </a:xfrm>
          <a:prstGeom prst="rect">
            <a:avLst/>
          </a:prstGeom>
          <a:noFill/>
        </p:spPr>
      </p:pic>
      <p:sp>
        <p:nvSpPr>
          <p:cNvPr id="538652" name="Rectangle 28"/>
          <p:cNvSpPr>
            <a:spLocks noChangeArrowheads="1"/>
          </p:cNvSpPr>
          <p:nvPr/>
        </p:nvSpPr>
        <p:spPr bwMode="auto">
          <a:xfrm>
            <a:off x="0" y="523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Arial" charset="0"/>
              </a:rPr>
              <a:t>Relation </a:t>
            </a:r>
            <a:r>
              <a:rPr lang="en-US" sz="2700" dirty="0">
                <a:latin typeface="Arial" charset="0"/>
              </a:rPr>
              <a:t>between PE Quality (%class time in MVPA) </a:t>
            </a:r>
            <a:br>
              <a:rPr lang="en-US" sz="2700" dirty="0">
                <a:latin typeface="Arial" charset="0"/>
              </a:rPr>
            </a:br>
            <a:r>
              <a:rPr lang="en-US" sz="2700" dirty="0">
                <a:latin typeface="Arial" charset="0"/>
              </a:rPr>
              <a:t>&amp; API Score in High &amp; Low SES Schools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600200"/>
          <a:ext cx="7162800" cy="4483100"/>
        </p:xfrm>
        <a:graphic>
          <a:graphicData uri="http://schemas.openxmlformats.org/presentationml/2006/ole">
            <p:oleObj spid="_x0000_s2050" name="Document" r:id="rId3" imgW="3784473" imgH="302860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09600" y="304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2900" b="1">
                <a:solidFill>
                  <a:schemeClr val="bg2"/>
                </a:solidFill>
                <a:latin typeface="Garamond" pitchFamily="18" charset="0"/>
              </a:rPr>
              <a:t/>
            </a:r>
            <a:br>
              <a:rPr lang="en-US" sz="2900" b="1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900" b="1">
                <a:latin typeface="Garamond" pitchFamily="18" charset="0"/>
              </a:rPr>
              <a:t>% PE class time in MVPA by % FRPL-eligible </a:t>
            </a:r>
            <a:br>
              <a:rPr lang="en-US" sz="2900" b="1">
                <a:latin typeface="Garamond" pitchFamily="18" charset="0"/>
              </a:rPr>
            </a:br>
            <a:r>
              <a:rPr lang="en-US" sz="2900" b="1">
                <a:latin typeface="Garamond" pitchFamily="18" charset="0"/>
              </a:rPr>
              <a:t>&amp; by district avg. Fitnessgram score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92150" y="1616075"/>
          <a:ext cx="7461250" cy="4618038"/>
        </p:xfrm>
        <a:graphic>
          <a:graphicData uri="http://schemas.openxmlformats.org/presentationml/2006/ole">
            <p:oleObj spid="_x0000_s3074" name="Chart" r:id="rId3" imgW="6229350" imgH="3857625" progId="MSGraph.Chart.8">
              <p:embed followColorScheme="full"/>
            </p:oleObj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3352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4000" b="1">
              <a:latin typeface="Clarendo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There are disparities in 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If we can bring back PEP grants, target them to schools of high need</a:t>
            </a:r>
          </a:p>
          <a:p>
            <a:pPr lvl="1"/>
            <a:r>
              <a:rPr lang="en-US" dirty="0" smtClean="0"/>
              <a:t>Target state PE funds to schools of high need</a:t>
            </a:r>
          </a:p>
          <a:p>
            <a:pPr lvl="1"/>
            <a:r>
              <a:rPr lang="en-US" dirty="0" smtClean="0"/>
              <a:t>Build capacity for low-resource schools to apply for grants and fund-raise for PE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Reasons for optimism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 about childhood obesity are getting us closer to action</a:t>
            </a:r>
          </a:p>
          <a:p>
            <a:r>
              <a:rPr lang="en-US" dirty="0" smtClean="0"/>
              <a:t>Strong interest in PE among public health groups</a:t>
            </a:r>
          </a:p>
          <a:p>
            <a:r>
              <a:rPr lang="en-US" dirty="0" smtClean="0"/>
              <a:t>We know how to make PE active:  evidence-based programs</a:t>
            </a:r>
          </a:p>
          <a:p>
            <a:r>
              <a:rPr lang="en-US" dirty="0" smtClean="0"/>
              <a:t>Possible funding &amp; changed incentives through Affordable Care 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Here is my plea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 and public health fields join together in demanding active PE </a:t>
            </a:r>
          </a:p>
          <a:p>
            <a:r>
              <a:rPr lang="en-US" dirty="0" smtClean="0"/>
              <a:t>Document MVPA in classes, schools, and in a national study</a:t>
            </a:r>
          </a:p>
          <a:p>
            <a:r>
              <a:rPr lang="en-US" dirty="0" smtClean="0"/>
              <a:t>Start improvements in schools with high need</a:t>
            </a:r>
          </a:p>
          <a:p>
            <a:r>
              <a:rPr lang="en-US" dirty="0" smtClean="0"/>
              <a:t>Organize advocacy at district, state, federal levels</a:t>
            </a:r>
          </a:p>
          <a:p>
            <a:r>
              <a:rPr lang="en-US" dirty="0" smtClean="0"/>
              <a:t>Get parents angry and then involved</a:t>
            </a:r>
          </a:p>
          <a:p>
            <a:r>
              <a:rPr lang="en-US" dirty="0" smtClean="0"/>
              <a:t>Support kids to testify to decision makers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1.mm.bing.net/images/thumbnail.aspx?q=699850828436&amp;id=9d2c9b57fcdea79f95e829b055631e17&amp;url=http%3a%2f%2fwww.childrenscup.org%2fmedia%2fpic%2520gallery%2fsad-eyes-(bi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5600" cy="3124200"/>
          </a:xfrm>
          <a:prstGeom prst="rect">
            <a:avLst/>
          </a:prstGeom>
          <a:noFill/>
        </p:spPr>
      </p:pic>
      <p:pic>
        <p:nvPicPr>
          <p:cNvPr id="7172" name="Picture 4" descr="http://ts2.mm.bing.net/images/thumbnail.aspx?q=525264554497&amp;id=7b2749f9ef5baf36755e37c58445ebcc&amp;url=http%3a%2f%2fi1.treklens.com%2fphotos%2f6701%2f_mg_7472g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200400" cy="3200400"/>
          </a:xfrm>
          <a:prstGeom prst="rect">
            <a:avLst/>
          </a:prstGeom>
          <a:noFill/>
        </p:spPr>
      </p:pic>
      <p:pic>
        <p:nvPicPr>
          <p:cNvPr id="7174" name="Picture 6" descr="http://ts3.mm.bing.net/images/thumbnail.aspx?q=554044164562&amp;id=d85ce4cd1afccddb19210f23ed582b45&amp;url=http%3a%2f%2fimg1.photographersdirect.com%2fimg%2f17594%2fwm%2fpd7328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06953"/>
            <a:ext cx="3962400" cy="3051048"/>
          </a:xfrm>
          <a:prstGeom prst="rect">
            <a:avLst/>
          </a:prstGeom>
          <a:noFill/>
        </p:spPr>
      </p:pic>
      <p:pic>
        <p:nvPicPr>
          <p:cNvPr id="7176" name="Picture 8" descr="http://ts3.mm.bing.net/images/thumbnail.aspx?q=709979081442&amp;id=722b256d9e1a70b5a409ddaf5b0e5620&amp;url=http%3a%2f%2fwww.featurepics.com%2fFI%2fThumb300%2f20090623%2fBlonde-Sad-Little-Girl-12252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1999" y="3809998"/>
            <a:ext cx="4572001" cy="304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3276600"/>
            <a:ext cx="745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Who Can Say “No” To These Children Asking for Better PE?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</a:rPr>
              <a:t>Resources at www.activelivingresearch.org</a:t>
            </a:r>
          </a:p>
        </p:txBody>
      </p:sp>
      <p:pic>
        <p:nvPicPr>
          <p:cNvPr id="743427" name="Picture 3" descr="P1010431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</a:blip>
          <a:srcRect t="8186" r="5843"/>
          <a:stretch>
            <a:fillRect/>
          </a:stretch>
        </p:blipFill>
        <p:spPr bwMode="auto">
          <a:xfrm>
            <a:off x="762000" y="1398588"/>
            <a:ext cx="7467600" cy="545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 years later—how can we do better?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Celebrate our accomplishments but resolve to improve PE for all</a:t>
            </a:r>
          </a:p>
          <a:p>
            <a:r>
              <a:rPr lang="en-US" dirty="0" smtClean="0"/>
              <a:t>Remaining barriers to improving PE</a:t>
            </a:r>
          </a:p>
          <a:p>
            <a:pPr lvl="1"/>
            <a:r>
              <a:rPr lang="en-US" dirty="0" smtClean="0"/>
              <a:t>PE &amp; public health still do not share goals for active PE</a:t>
            </a:r>
          </a:p>
          <a:p>
            <a:pPr lvl="1"/>
            <a:r>
              <a:rPr lang="en-US" dirty="0" smtClean="0"/>
              <a:t>We don’t know what is happening in PE classes</a:t>
            </a:r>
          </a:p>
          <a:p>
            <a:pPr lvl="1"/>
            <a:r>
              <a:rPr lang="en-US" dirty="0" smtClean="0"/>
              <a:t>There are disparities in PE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 propose pathways toward solutions for each of these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0179" name="Object 3"/>
          <p:cNvGraphicFramePr>
            <a:graphicFrameLocks noChangeAspect="1"/>
          </p:cNvGraphicFramePr>
          <p:nvPr/>
        </p:nvGraphicFramePr>
        <p:xfrm>
          <a:off x="-228600" y="415925"/>
          <a:ext cx="9372600" cy="6610350"/>
        </p:xfrm>
        <a:graphic>
          <a:graphicData uri="http://schemas.openxmlformats.org/presentationml/2006/ole">
            <p:oleObj spid="_x0000_s1026" name="Chart" r:id="rId4" imgW="5486400" imgH="3867150" progId="MSGraph.Chart.8">
              <p:embed/>
            </p:oleObj>
          </a:graphicData>
        </a:graphic>
      </p:graphicFrame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Troiano, MSSE 2007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rgbClr val="0070C0"/>
                </a:solidFill>
              </a:rPr>
              <a:t>PE &amp; public health still do not share goals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Public health has embraced PE  </a:t>
            </a:r>
          </a:p>
          <a:p>
            <a:pPr lvl="1"/>
            <a:r>
              <a:rPr lang="en-US" dirty="0" smtClean="0"/>
              <a:t>IOM, CDC, CPPW, RWJF, The First Lady are your friends. They all want active PE</a:t>
            </a:r>
          </a:p>
          <a:p>
            <a:r>
              <a:rPr lang="en-US" dirty="0" smtClean="0"/>
              <a:t>Education groups do not support PE</a:t>
            </a:r>
          </a:p>
          <a:p>
            <a:pPr lvl="1"/>
            <a:r>
              <a:rPr lang="en-US" dirty="0" smtClean="0"/>
              <a:t>NCLB was a disaster for PE</a:t>
            </a:r>
          </a:p>
          <a:p>
            <a:pPr lvl="1"/>
            <a:r>
              <a:rPr lang="en-US" dirty="0" smtClean="0"/>
              <a:t>Prospects for PE/PA in reauthorization are not good</a:t>
            </a:r>
          </a:p>
          <a:p>
            <a:pPr lvl="1"/>
            <a:r>
              <a:rPr lang="en-US" dirty="0" smtClean="0"/>
              <a:t>PEP grants are essentially gone</a:t>
            </a:r>
            <a:endParaRPr lang="en-US" dirty="0" smtClean="0"/>
          </a:p>
          <a:p>
            <a:r>
              <a:rPr lang="en-US" dirty="0" smtClean="0"/>
              <a:t>Education &amp; PE groups do not support </a:t>
            </a:r>
            <a:r>
              <a:rPr lang="en-US" u="sng" dirty="0" smtClean="0"/>
              <a:t>active</a:t>
            </a:r>
            <a:r>
              <a:rPr lang="en-US" dirty="0" smtClean="0"/>
              <a:t> PE</a:t>
            </a:r>
          </a:p>
          <a:p>
            <a:pPr lvl="1"/>
            <a:r>
              <a:rPr lang="en-US" dirty="0" smtClean="0"/>
              <a:t>Only 6 states have policies requiring 50% MVPA in PE classes.  No states provide funding or accountability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 &amp; public health still do not share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r>
              <a:rPr lang="en-US" dirty="0" smtClean="0"/>
              <a:t>The Virginia case study</a:t>
            </a:r>
          </a:p>
          <a:p>
            <a:pPr lvl="1"/>
            <a:r>
              <a:rPr lang="en-US" dirty="0" smtClean="0"/>
              <a:t>Both houses of the Virginia legislature passed a law requiring schools to provide 150 min of PA weekly as part of the fight against childhood obesity</a:t>
            </a:r>
          </a:p>
          <a:p>
            <a:pPr lvl="1"/>
            <a:r>
              <a:rPr lang="en-US" dirty="0" smtClean="0"/>
              <a:t>Education groups fought against the bill; health groups fought for it</a:t>
            </a:r>
          </a:p>
          <a:p>
            <a:pPr lvl="1"/>
            <a:r>
              <a:rPr lang="en-US" dirty="0" smtClean="0"/>
              <a:t>On March 24, Gov McDonnell used his first veto on this bill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Gov’t</a:t>
            </a:r>
            <a:r>
              <a:rPr lang="en-US" dirty="0" smtClean="0"/>
              <a:t> cannot just pass legislation and make this problem go away. Kids need to get off the couch”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PE &amp; public health still do not share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NASPE and CDC work together to set goals for 50% MVPA in PE and to achieve other goals through activity </a:t>
            </a:r>
          </a:p>
          <a:p>
            <a:pPr lvl="1"/>
            <a:r>
              <a:rPr lang="en-US" dirty="0" smtClean="0"/>
              <a:t>PE and public health work together to pass more state laws requiring active PE. This requires bringing education, PE, &amp; health leaders together. California Endowment is pursuing this. </a:t>
            </a:r>
          </a:p>
          <a:p>
            <a:pPr lvl="1"/>
            <a:r>
              <a:rPr lang="en-US" dirty="0" smtClean="0"/>
              <a:t>Public health agencies provide partial funding to improve PA in PE. Justified because health would benefit. </a:t>
            </a:r>
          </a:p>
          <a:p>
            <a:pPr lvl="2"/>
            <a:r>
              <a:rPr lang="en-US" dirty="0" smtClean="0"/>
              <a:t>Could happen through Community Transformation Grants.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do not know what is happening in PE classes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We have never had a national study of PE practices</a:t>
            </a:r>
          </a:p>
          <a:p>
            <a:r>
              <a:rPr lang="en-US" dirty="0" smtClean="0"/>
              <a:t>Teacher or administrator reports of MVPA time are not credible</a:t>
            </a:r>
          </a:p>
          <a:p>
            <a:r>
              <a:rPr lang="en-US" dirty="0" smtClean="0"/>
              <a:t>We have the methods—observation, sensors </a:t>
            </a:r>
          </a:p>
          <a:p>
            <a:r>
              <a:rPr lang="en-US" dirty="0" smtClean="0"/>
              <a:t>The study would need to include analysis of resources for PE</a:t>
            </a:r>
          </a:p>
          <a:p>
            <a:pPr lvl="1"/>
            <a:r>
              <a:rPr lang="en-US" dirty="0" smtClean="0"/>
              <a:t>Teachers, training, equipment, facilities, class size</a:t>
            </a:r>
            <a:endParaRPr lang="en-US" dirty="0" smtClean="0"/>
          </a:p>
          <a:p>
            <a:r>
              <a:rPr lang="en-US" dirty="0" smtClean="0"/>
              <a:t>Also, teachers need to be able to assess MVPA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62000" y="381000"/>
            <a:ext cx="8305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2900" b="1" dirty="0">
                <a:latin typeface="Garamond" pitchFamily="18" charset="0"/>
              </a:rPr>
              <a:t>Avg. amount of PE class time in MVPA</a:t>
            </a:r>
            <a:br>
              <a:rPr lang="en-US" sz="2900" b="1" dirty="0">
                <a:latin typeface="Garamond" pitchFamily="18" charset="0"/>
              </a:rPr>
            </a:br>
            <a:r>
              <a:rPr lang="en-US" sz="2900" b="1" dirty="0">
                <a:latin typeface="Garamond" pitchFamily="18" charset="0"/>
              </a:rPr>
              <a:t>by school </a:t>
            </a:r>
            <a:r>
              <a:rPr lang="en-US" sz="2900" b="1" dirty="0" smtClean="0">
                <a:latin typeface="Garamond" pitchFamily="18" charset="0"/>
              </a:rPr>
              <a:t>level in 77 CA schools.  (Toni Yancey)</a:t>
            </a:r>
            <a:endParaRPr lang="en-US" sz="2900" b="1" dirty="0">
              <a:latin typeface="Garamond" pitchFamily="18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09600" y="1371600"/>
          <a:ext cx="7334250" cy="4892675"/>
        </p:xfrm>
        <a:graphic>
          <a:graphicData uri="http://schemas.openxmlformats.org/presentationml/2006/ole">
            <p:oleObj spid="_x0000_s4098" name="Chart" r:id="rId3" imgW="6096000" imgH="4067175" progId="MSGraph.Chart.8">
              <p:embed followColorScheme="full"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52800" y="5638800"/>
            <a:ext cx="11588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4000" b="1">
              <a:latin typeface="Clarendon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429000" y="5562600"/>
            <a:ext cx="2209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Clarendon" pitchFamily="18" charset="0"/>
              </a:rPr>
              <a:t>             School Level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124200" y="5638800"/>
            <a:ext cx="29718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4000" b="1">
              <a:latin typeface="Clarendo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28800" y="5715000"/>
            <a:ext cx="5715000" cy="947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800" b="1" i="1">
              <a:latin typeface="Clarendon" pitchFamily="18" charset="0"/>
            </a:endParaRPr>
          </a:p>
          <a:p>
            <a:pPr eaLnBrk="0" hangingPunct="0"/>
            <a:r>
              <a:rPr lang="en-US" sz="1600" b="1" i="1">
                <a:solidFill>
                  <a:srgbClr val="000000"/>
                </a:solidFill>
                <a:latin typeface="Clarendon" pitchFamily="18" charset="0"/>
              </a:rPr>
              <a:t>The amount of P.E. class time that students were physically active was slightly higher in higher grades but there was a great variation within each school level.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 do not know what is happening in PE classes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What can we do?</a:t>
            </a:r>
          </a:p>
          <a:p>
            <a:pPr lvl="1"/>
            <a:r>
              <a:rPr lang="en-US" dirty="0" smtClean="0"/>
              <a:t>CDC leaders want to do a national PE study. They just need to find the funds.  Encourage them.</a:t>
            </a:r>
          </a:p>
          <a:p>
            <a:pPr lvl="1"/>
            <a:r>
              <a:rPr lang="en-US" dirty="0" smtClean="0"/>
              <a:t>Teachers need tools to know if their kids are active enough in class.  </a:t>
            </a:r>
            <a:endParaRPr lang="en-US" dirty="0" smtClean="0"/>
          </a:p>
          <a:p>
            <a:pPr lvl="1"/>
            <a:r>
              <a:rPr lang="en-US" dirty="0" smtClean="0"/>
              <a:t>Phil Scruggs showed that simple pedometers can be used to monitor MVPA in PE classes. This is a feasible method for accountability.  Start a grassroots movement to use them. Share experiences on PE Central.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757</Words>
  <Application>Microsoft Office PowerPoint</Application>
  <PresentationFormat>On-screen Show (4:3)</PresentationFormat>
  <Paragraphs>80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Microsoft Graph Chart</vt:lpstr>
      <vt:lpstr>Microsoft Word Document</vt:lpstr>
      <vt:lpstr>Microsoft Graph 2000 Chart</vt:lpstr>
      <vt:lpstr>Opportunities for Improving Physical Education’s Impact on Public Health</vt:lpstr>
      <vt:lpstr>20 years later—how can we do better?</vt:lpstr>
      <vt:lpstr>Slide 3</vt:lpstr>
      <vt:lpstr>PE &amp; public health still do not share goals</vt:lpstr>
      <vt:lpstr>PE &amp; public health still do not share goals</vt:lpstr>
      <vt:lpstr>PE &amp; public health still do not share goals</vt:lpstr>
      <vt:lpstr>We do not know what is happening in PE classes</vt:lpstr>
      <vt:lpstr>Slide 8</vt:lpstr>
      <vt:lpstr>We do not know what is happening in PE classes</vt:lpstr>
      <vt:lpstr>There are disparities in PE</vt:lpstr>
      <vt:lpstr>PE classes in lower income schools spend less time being active.   Toni Yancey.  www.calendow.org</vt:lpstr>
      <vt:lpstr>Relation between PE Quality (%class time in MVPA)  &amp; API Score in High &amp; Low SES Schools</vt:lpstr>
      <vt:lpstr>Slide 13</vt:lpstr>
      <vt:lpstr>There are disparities in PE</vt:lpstr>
      <vt:lpstr>Reasons for optimism</vt:lpstr>
      <vt:lpstr>Here is my plea</vt:lpstr>
      <vt:lpstr>Slide 17</vt:lpstr>
      <vt:lpstr>Resources at www.activelivingresearch.org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for Improving Physical Education’s Impact on Public Health</dc:title>
  <dc:creator/>
  <cp:lastModifiedBy>Jim Sallis</cp:lastModifiedBy>
  <cp:revision>12</cp:revision>
  <dcterms:created xsi:type="dcterms:W3CDTF">2006-08-16T00:00:00Z</dcterms:created>
  <dcterms:modified xsi:type="dcterms:W3CDTF">2011-04-01T01:58:18Z</dcterms:modified>
</cp:coreProperties>
</file>