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2434EC-8051-42A9-AB4E-1573BBBFD1BE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0CB4AE-4AC6-4604-B2F2-5D66340B80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aahperd.org/whatwedo/convention/index.cf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googleads.g.doubleclick.net/aclk?sa=L&amp;ai=BtEKUGT2TTbvUHaTujATB4d3bCvTNlPUBAAAAEAEgjNr_ATgAUN62nYEGWLSJmPsaYMmm0IbIo5AZsgELd3d3Lndmcy5vcme6AQk0Njh4NjBfYXPIAQLaARNodHRwOi8vd3d3Lndmcy5vcmcvwAIC4AIA6gIXV0ZTX29yZ19ob21lX3RvcF80Njh4NjD4AvDRHpAD4AOYA-ADqAMByAMV0ASQTuAEAQ&amp;num=0&amp;sig=AGiWqtzwPlYMh2QTVESEu1RvfJGJY3L24Q&amp;client=ca-pub-0241013696178254&amp;adurl=http://www.wfs.org/content/register-worldfuture-2011&amp;nm=2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ds.yahoo.com/_ylt=A2KJke1tQ5NNqUQA9eyJzbkF;_ylu=X3oDMTBwcjBiZ3JwBHBvcwMyBHNlYwNzcgR2dGlkA0kxMzVfODU-/SIG=1h0qj60r6/EXP=1301525485/**http%3a/img.search.yahoo.com/images/view%3fback=http%253A%252F%252Fimg.search.yahoo.com%252Fsearch%252Fimages%253F_adv_prop%253Dimage%2526va%253Dwv%252Bhouses%2526fr%253Dhp-pvdt%26w=544%26h=650%26imgurl=pics4.city-data.com%252Fcpicv%252Fvfiles364.jpg%26rurl=http%253A%252F%252Fwww.city-data.com%252Fpicfilesv%252Fpicv364.php%26size=84KB%26name=Athens%252C%2bWV%2bhouse...%26p=wv%2bhouses%26oid=dab5c59d2b9b150af9166aa6b85e281e%26fr2=%26no=2%26tt=1230000%26sigr=11e3uvdpt%26sigi=117vvdtr3%26sigb=12hl4u442%26.crumb=Qa5cF0cXLm/" TargetMode="External"/><Relationship Id="rId13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12" Type="http://schemas.openxmlformats.org/officeDocument/2006/relationships/hyperlink" Target="http://rds.yahoo.com/_ylt=A2KJkK5cRZNNeB8A1Z6JzbkF;_ylu=X3oDMTBxNXRtZHRhBHBvcwMxNQRzZWMDc3IEdnRpZANJMTM1Xzg1/SIG=1ku447gin/EXP=1301525980/**http%3a/images.search.yahoo.com/images/view%3fback=http%253A%252F%252Fimages.search.yahoo.com%252Fsearch%252Fimages%253Fp%253Dmorgantown%252Bwv%252Bhome%2526ei%253Dutf-8%2526y%253DSearch%2526fr%253Dhp-pvdt%26w=813%26h=768%26imgurl=mlsclassified.com%252Fimages%252Flisting_images%252F107%252F721%252F45%252F47%252Flisting-721-1.jpg%26rurl=http%253A%252F%252Fmlsclassified.com%252Fhome%252Ffor_sale%252F958-Ashton-Place_Morgantown_WV_26508_721%26size=140KB%26name=Morgantown%252CWV%2bHo...%26p=morgantown%2bwv%2bhome%26oid=df5722397bea6f2cb3ce1350126633b8%26fr2=%26no=15%26tt=33800%26sigr=12f2d6ft8%26sigi=1270aj94g%26sigb=12uoeb232%26.crumb=Qa5cF0cXLm/" TargetMode="External"/><Relationship Id="rId2" Type="http://schemas.openxmlformats.org/officeDocument/2006/relationships/hyperlink" Target="http://rds.yahoo.com/_ylt=A2KJkIbOP5NNUUIA4.6JzbkF;_ylu=X3oDMTBxNXRtZHRhBHBvcwMxNQRzZWMDc3IEdnRpZANJMTM1Xzg1/SIG=1ihrqtik7/EXP=1301524558/**http%3a/images.search.yahoo.com/images/view%3fback=http%253A%252F%252Fimages.search.yahoo.com%252Fsearch%252Fimages%253Fp%253Dmorgantown%252Bwv%252Bhouses%2526ei%253Dutf-8%2526y%253DSearch%2526fr%253Dhp-pvdt%26w=640%26h=480%26imgurl=photos.listhub.net%252FNCWVREIN%252F10078990%252F0%26rurl=http%253A%252F%252Fjswalker.homesandland.com%252FListingSearchReturn.cfm%26size=30KB%26name=MORGANTOWN%252C%2bWest...%26p=morgantown%2bwv%2bhouses%26oid=fac46906a10ff278a6636b61f3253089%26fr2=%26no=15%26tt=11400%26sigr=11odj897f%26sigi=116l89125%26sigb=130anda9d%26.crumb=Qa5cF0cXL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ds.yahoo.com/_ylt=A2KJke77QpNNJDAADqmJzbkF;_ylu=X3oDMTBxamljNWxjBHBvcwMyNQRzZWMDc3IEdnRpZANJMTM1Xzg1/SIG=1n9hml4rs/EXP=1301525371/**http%3a/images.search.yahoo.com/images/view%3fback=http%253A%252F%252Fimages.search.yahoo.com%252Fsearch%252Fimages%253Fp%253Dmobile%252Bhome%252B%25252B%252Bwv%2526b%253D21%2526ni%253D20%2526ei%253Dutf-8%2526xargs%253D0%2526pstart%253D1%2526fr%253Dhp-pvdt%26w=640%26h=480%26imgurl=www.wvdhhr.org%252Fphs%252Fdisaster%252Fmay%2525202002%252520pictures%252Fmingo%252520-%252520trailer%252520in%252520rough%252520shape.jpg%26rurl=http%253A%252F%252Fwww.wvdhhr.org%252Fphs%252Fdisaster%252Fflood3.asp%26size=74KB%26name=Mobile%2bhome%2bin%2bM...%26p=mobile%2bhome%2b%252B%2bwv%26oid=cf892d2a4a8081c9f978243df5c9a52e%26fr2=%26no=25%26tt=239000%26b=21%26ni=20%26sigr=11d2i4t5o%26sigi=12u3mpqpc%26sigb=13hk07afg%26.crumb=Qa5cF0cXLm/" TargetMode="External"/><Relationship Id="rId11" Type="http://schemas.openxmlformats.org/officeDocument/2006/relationships/image" Target="../media/image10.jpeg"/><Relationship Id="rId5" Type="http://schemas.openxmlformats.org/officeDocument/2006/relationships/image" Target="../media/image7.jpeg"/><Relationship Id="rId10" Type="http://schemas.openxmlformats.org/officeDocument/2006/relationships/hyperlink" Target="http://rds.yahoo.com/_ylt=A2KJke3sQ5NNpUsA.ZGJzbkF;_ylu=X3oDMTBwOGM3NjJoBHBvcwMxBHNlYwNzcgR2dGlkA0kxMzVfODU-/SIG=1p47bj58g/EXP=1301525612/**http%3a/img.search.yahoo.com/images/view%3fback=http%253A%252F%252Fimg.search.yahoo.com%252Fsearch%252Fimages%253Fp%253Dpictures%252Bof%252Bdilapitated%252Bwv%252Bhouses%2526ei%253Dutf-8%2526fr%253Dhp-pvdt%26w=630%26h=472%26imgurl=www.herald-dispatch.com%252Farchive%252Fx1137341758%252Fg276258000000000000c0320d032785780635468e952ec862880104e28f.jpg%26rurl=http%253A%252F%252Fwww.herald-dispatch.com%252Fnews%252Fbriefs%252Fx1942737935%252FGallery-53-dilapidated-homes-to-be-demolished-by-March-1-2011%26size=82KB%26name=Gallery%253A%2b53%2bdila...%26p=pictures%2bof%2bdilapitated%2bwv%2bhouses%26oid=d6b80e2ca95fbebf8d14da3f705ef3a4%26fr2=%26spell_query=pictures%2bof%2bdilapidated%2bwv%2bhouses%26no=1%26tt=127%26sigr=13kuntlff%26sigi=13bbfnm1e%26sigb=13166b9r3%26.crumb=Qa5cF0cXLm/" TargetMode="External"/><Relationship Id="rId4" Type="http://schemas.openxmlformats.org/officeDocument/2006/relationships/hyperlink" Target="http://rds.yahoo.com/_ylt=A2KJke6OQZNNiz4AbfWJzbkF;_ylu=X3oDMTBwNmVmZ2gyBHBvcwMzBHNlYwNzcgR2dGlkA0kxMzVfODU-/SIG=1juar02kl/EXP=1301525006/**http%3a/images.search.yahoo.com/images/view%3fback=http%253A%252F%252Fimages.search.yahoo.com%252Fsearch%252Fimages%253Fp%253Dcheat%252Blake%252Bwv%252Bhouses%2526ei%253Dutf-8%2526y%253DSearch%2526fr%253Dhp-pvdt%26w=800%26h=600%26imgurl=www.lakefrog.com%252F_uploads%252F1482%252F4aa95ccd1561f.jpg%26rurl=http%253A%252F%252Fwww.lakefrog.com%252Flake-house%252Flakefront-estate-cheat-lake-west-virginia_1482.html%26size=77KB%26name=Lake%2bHouse%2bCheat...%26p=cheat%2blake%2bwv%2bhouses%26oid=54ce1c4792c720b7077b35735eb586b6%26fr2=%26no=3%26tt=168%26sigr=12ml5ak23%26sigi=11g6cnkkg%26sigb=130kp1hkc%26.crumb=Qa5cF0cXLm/" TargetMode="External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Relocating from Easy Street: Strategies for Moving Physical Education Forward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M. </a:t>
            </a:r>
            <a:r>
              <a:rPr lang="en-US" dirty="0" err="1" smtClean="0"/>
              <a:t>Bulger</a:t>
            </a:r>
            <a:r>
              <a:rPr lang="en-US" dirty="0" smtClean="0"/>
              <a:t> and Lynn D. </a:t>
            </a:r>
            <a:r>
              <a:rPr lang="en-US" dirty="0" err="1" smtClean="0"/>
              <a:t>Housner</a:t>
            </a:r>
            <a:endParaRPr lang="en-US" dirty="0" smtClean="0"/>
          </a:p>
          <a:p>
            <a:r>
              <a:rPr lang="en-US" dirty="0" smtClean="0"/>
              <a:t>West Virginia University</a:t>
            </a:r>
            <a:endParaRPr lang="en-US" dirty="0"/>
          </a:p>
        </p:txBody>
      </p:sp>
      <p:pic>
        <p:nvPicPr>
          <p:cNvPr id="35844" name="Picture 4" descr="2011 National Conventi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638800"/>
            <a:ext cx="4953000" cy="96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Property Disclosure – </a:t>
            </a:r>
            <a:r>
              <a:rPr lang="en-US" dirty="0" smtClean="0"/>
              <a:t>seller’s responsibility to full disclose everything they know about their house. </a:t>
            </a:r>
            <a:r>
              <a:rPr lang="en-US" b="1" i="1" dirty="0" smtClean="0"/>
              <a:t>What am I getting for my money?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Home Inspection – </a:t>
            </a:r>
            <a:r>
              <a:rPr lang="en-US" dirty="0" smtClean="0"/>
              <a:t>completed before sale that enables the buyer determine any existing problems with the home. </a:t>
            </a:r>
            <a:r>
              <a:rPr lang="en-US" b="1" i="1" dirty="0" smtClean="0"/>
              <a:t>What is the quality of this property?</a:t>
            </a:r>
          </a:p>
          <a:p>
            <a:endParaRPr lang="en-US" b="1" i="1" dirty="0" smtClean="0"/>
          </a:p>
          <a:p>
            <a:r>
              <a:rPr lang="en-US" b="1" dirty="0" smtClean="0"/>
              <a:t>Evidence-based practice (EBP)</a:t>
            </a:r>
            <a:endParaRPr lang="en-US" dirty="0" smtClean="0"/>
          </a:p>
          <a:p>
            <a:pPr lvl="1"/>
            <a:r>
              <a:rPr lang="en-US" dirty="0" smtClean="0"/>
              <a:t>Approach to professional practice in “which clinical decisions are based on the highest available levels of research knowledge or evidence” (</a:t>
            </a:r>
            <a:r>
              <a:rPr lang="en-US" dirty="0" err="1" smtClean="0"/>
              <a:t>Amonette</a:t>
            </a:r>
            <a:r>
              <a:rPr lang="en-US" dirty="0" smtClean="0"/>
              <a:t>, English, &amp; </a:t>
            </a:r>
            <a:r>
              <a:rPr lang="en-US" dirty="0" err="1" smtClean="0"/>
              <a:t>Ottenbacher</a:t>
            </a:r>
            <a:r>
              <a:rPr lang="en-US" dirty="0" smtClean="0"/>
              <a:t>, 2010, p. 450)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 Street Metaphor 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6050"/>
          </a:xfrm>
        </p:spPr>
        <p:txBody>
          <a:bodyPr/>
          <a:lstStyle/>
          <a:p>
            <a:r>
              <a:rPr lang="en-US" dirty="0" smtClean="0"/>
              <a:t>Evidence-based Practice in PE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evidence-based practice is not?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evidence-based practice is?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43000"/>
            <a:ext cx="4040188" cy="424305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Few evidence-based models available in PE </a:t>
            </a:r>
            <a:r>
              <a:rPr lang="en-US" sz="1800" dirty="0" smtClean="0"/>
              <a:t>(McKenzie, </a:t>
            </a:r>
            <a:r>
              <a:rPr lang="en-US" sz="1800" dirty="0" err="1" smtClean="0"/>
              <a:t>Sallis</a:t>
            </a:r>
            <a:r>
              <a:rPr lang="en-US" sz="1800" dirty="0" smtClean="0"/>
              <a:t>, &amp; </a:t>
            </a:r>
            <a:r>
              <a:rPr lang="en-US" sz="1800" dirty="0" err="1" smtClean="0"/>
              <a:t>Rosengard</a:t>
            </a:r>
            <a:r>
              <a:rPr lang="en-US" sz="1800" dirty="0" smtClean="0"/>
              <a:t>, 2009)</a:t>
            </a:r>
          </a:p>
          <a:p>
            <a:endParaRPr lang="en-US" dirty="0" smtClean="0"/>
          </a:p>
          <a:p>
            <a:r>
              <a:rPr lang="en-US" b="1" dirty="0" smtClean="0"/>
              <a:t>Even less is known about widespread use and dissemination </a:t>
            </a:r>
            <a:r>
              <a:rPr lang="en-US" sz="1800" dirty="0" smtClean="0"/>
              <a:t>(McKenzie,2009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b="1" dirty="0" smtClean="0"/>
              <a:t>EBP does not begin or end with buying a particular set of resources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43000"/>
            <a:ext cx="4194175" cy="4243057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EBP is a model for professional practice </a:t>
            </a:r>
            <a:r>
              <a:rPr lang="en-US" sz="1800" dirty="0" smtClean="0"/>
              <a:t>(</a:t>
            </a:r>
            <a:r>
              <a:rPr lang="en-US" sz="1800" dirty="0" err="1" smtClean="0"/>
              <a:t>Amonette</a:t>
            </a:r>
            <a:r>
              <a:rPr lang="en-US" sz="1800" dirty="0" smtClean="0"/>
              <a:t> </a:t>
            </a:r>
            <a:r>
              <a:rPr lang="en-US" sz="1800" dirty="0" smtClean="0"/>
              <a:t>et al., 2010)</a:t>
            </a:r>
          </a:p>
          <a:p>
            <a:pPr lvl="1"/>
            <a:r>
              <a:rPr lang="en-US" dirty="0" smtClean="0"/>
              <a:t>Develop a question</a:t>
            </a:r>
          </a:p>
          <a:p>
            <a:pPr lvl="1"/>
            <a:r>
              <a:rPr lang="en-US" dirty="0" smtClean="0"/>
              <a:t>Find evidence</a:t>
            </a:r>
          </a:p>
          <a:p>
            <a:pPr lvl="1"/>
            <a:r>
              <a:rPr lang="en-US" dirty="0" smtClean="0"/>
              <a:t>Evaluate the evidence</a:t>
            </a:r>
          </a:p>
          <a:p>
            <a:pPr lvl="1"/>
            <a:r>
              <a:rPr lang="en-US" dirty="0" smtClean="0"/>
              <a:t>Build evidence into practice</a:t>
            </a:r>
          </a:p>
          <a:p>
            <a:pPr lvl="1"/>
            <a:r>
              <a:rPr lang="en-US" dirty="0" smtClean="0"/>
              <a:t>Re-evaluate the evidence</a:t>
            </a:r>
          </a:p>
          <a:p>
            <a:pPr lvl="1"/>
            <a:endParaRPr lang="en-US" dirty="0" smtClean="0"/>
          </a:p>
          <a:p>
            <a:r>
              <a:rPr lang="en-US" sz="2200" b="1" dirty="0" smtClean="0"/>
              <a:t>Requires different overall perspective and skill sets for teachers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Home Warranty – </a:t>
            </a:r>
            <a:r>
              <a:rPr lang="en-US" dirty="0" smtClean="0"/>
              <a:t>service contract that covers repair and replacement of selected major appliances after a home purchase. </a:t>
            </a:r>
            <a:r>
              <a:rPr lang="en-US" b="1" i="1" dirty="0" smtClean="0"/>
              <a:t>What happens if the seller does not deliver as promised?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Teacher Warranty – </a:t>
            </a:r>
            <a:r>
              <a:rPr lang="en-US" dirty="0" smtClean="0"/>
              <a:t>guaranteeing the  quality and competency of graduates from our PETE programs. </a:t>
            </a:r>
            <a:r>
              <a:rPr lang="en-US" b="1" i="1" dirty="0" smtClean="0"/>
              <a:t>Do they have the required skill sets to move the profession forward?</a:t>
            </a:r>
          </a:p>
          <a:p>
            <a:endParaRPr lang="en-US" b="1" i="1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 Street Metaphor 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Clinically-based Approaches to Teacher Education (NCATE, 2010)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needs to be done in teacher education?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will these program graduates look like?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</a:t>
            </a:r>
            <a:r>
              <a:rPr lang="en-US" dirty="0" smtClean="0"/>
              <a:t>igorous accountability</a:t>
            </a:r>
          </a:p>
          <a:p>
            <a:endParaRPr lang="en-US" dirty="0" smtClean="0"/>
          </a:p>
          <a:p>
            <a:r>
              <a:rPr lang="en-US" dirty="0" smtClean="0"/>
              <a:t>Strengthening candidate selection and screening</a:t>
            </a:r>
          </a:p>
          <a:p>
            <a:endParaRPr lang="en-US" dirty="0" smtClean="0"/>
          </a:p>
          <a:p>
            <a:r>
              <a:rPr lang="en-US" dirty="0" smtClean="0"/>
              <a:t>Revamping curricular, incentives, and staffing</a:t>
            </a:r>
          </a:p>
          <a:p>
            <a:endParaRPr lang="en-US" dirty="0" smtClean="0"/>
          </a:p>
          <a:p>
            <a:r>
              <a:rPr lang="en-US" dirty="0" smtClean="0"/>
              <a:t>Supporting partnerships</a:t>
            </a:r>
          </a:p>
          <a:p>
            <a:endParaRPr lang="en-US" dirty="0" smtClean="0"/>
          </a:p>
          <a:p>
            <a:r>
              <a:rPr lang="en-US" dirty="0" smtClean="0"/>
              <a:t>Expanding knowledge base about what works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498975" cy="39417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Focused on student learning</a:t>
            </a:r>
          </a:p>
          <a:p>
            <a:r>
              <a:rPr lang="en-US" sz="2200" dirty="0" smtClean="0"/>
              <a:t>Used to continual, data-based performance appraisal</a:t>
            </a:r>
          </a:p>
          <a:p>
            <a:r>
              <a:rPr lang="en-US" sz="2200" dirty="0" smtClean="0"/>
              <a:t>Content experts in their field</a:t>
            </a:r>
          </a:p>
          <a:p>
            <a:r>
              <a:rPr lang="en-US" sz="2200" dirty="0" smtClean="0"/>
              <a:t>Innovators, problem solvers, and collaborators</a:t>
            </a:r>
          </a:p>
          <a:p>
            <a:r>
              <a:rPr lang="en-US" sz="2200" dirty="0" smtClean="0"/>
              <a:t>Members of an interactive professional community</a:t>
            </a:r>
          </a:p>
          <a:p>
            <a:r>
              <a:rPr lang="en-US" sz="2200" dirty="0" smtClean="0"/>
              <a:t>Well-prepared to use instructional technologies</a:t>
            </a:r>
          </a:p>
          <a:p>
            <a:r>
              <a:rPr lang="en-US" sz="2200" dirty="0" smtClean="0"/>
              <a:t>Well-experienced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Words That Help Sell Houses!!!</a:t>
            </a:r>
          </a:p>
          <a:p>
            <a:pPr lvl="1"/>
            <a:r>
              <a:rPr lang="en-US" dirty="0" smtClean="0"/>
              <a:t>Curb appeal</a:t>
            </a:r>
          </a:p>
          <a:p>
            <a:pPr lvl="1"/>
            <a:r>
              <a:rPr lang="en-US" dirty="0" smtClean="0"/>
              <a:t>Move-in condition</a:t>
            </a:r>
          </a:p>
          <a:p>
            <a:pPr lvl="1"/>
            <a:r>
              <a:rPr lang="en-US" dirty="0" smtClean="0"/>
              <a:t>Landscaping</a:t>
            </a:r>
          </a:p>
          <a:p>
            <a:pPr lvl="1"/>
            <a:r>
              <a:rPr lang="en-US" dirty="0" smtClean="0"/>
              <a:t>Granite</a:t>
            </a:r>
          </a:p>
          <a:p>
            <a:pPr lvl="1"/>
            <a:r>
              <a:rPr lang="en-US" dirty="0" smtClean="0"/>
              <a:t>Gourmet</a:t>
            </a:r>
          </a:p>
          <a:p>
            <a:pPr lvl="1"/>
            <a:r>
              <a:rPr lang="en-US" dirty="0" smtClean="0"/>
              <a:t>Golf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Words That Hurt:</a:t>
            </a:r>
          </a:p>
          <a:p>
            <a:pPr lvl="1"/>
            <a:r>
              <a:rPr lang="en-US" dirty="0" smtClean="0"/>
              <a:t>Motivated seller</a:t>
            </a:r>
          </a:p>
          <a:p>
            <a:pPr lvl="1"/>
            <a:r>
              <a:rPr lang="en-US" dirty="0" smtClean="0"/>
              <a:t>Good value</a:t>
            </a:r>
          </a:p>
          <a:p>
            <a:pPr lvl="1"/>
            <a:r>
              <a:rPr lang="en-US" dirty="0" smtClean="0"/>
              <a:t>As-is</a:t>
            </a:r>
          </a:p>
          <a:p>
            <a:pPr lvl="1"/>
            <a:r>
              <a:rPr lang="en-US" dirty="0" smtClean="0"/>
              <a:t>Clean</a:t>
            </a:r>
          </a:p>
          <a:p>
            <a:pPr lvl="1"/>
            <a:r>
              <a:rPr lang="en-US" dirty="0" smtClean="0"/>
              <a:t>Quiet</a:t>
            </a:r>
          </a:p>
          <a:p>
            <a:pPr lvl="1"/>
            <a:r>
              <a:rPr lang="en-US" dirty="0" smtClean="0"/>
              <a:t>New paint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Words that Sell and Don’t Sell Houses (</a:t>
            </a:r>
            <a:r>
              <a:rPr lang="en-US" dirty="0" err="1" smtClean="0"/>
              <a:t>Anglin</a:t>
            </a:r>
            <a:r>
              <a:rPr lang="en-US" dirty="0" smtClean="0"/>
              <a:t>, 1997-2000)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Words that Will Sell PE from a Public Health Perspective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374" y="3810000"/>
            <a:ext cx="4040188" cy="76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Physical Education Teacher Education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3810000"/>
            <a:ext cx="4041775" cy="76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Physical Education Teaching in Schools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1444294"/>
            <a:ext cx="4116388" cy="3941763"/>
          </a:xfrm>
        </p:spPr>
        <p:txBody>
          <a:bodyPr/>
          <a:lstStyle/>
          <a:p>
            <a:r>
              <a:rPr lang="en-US" dirty="0" smtClean="0"/>
              <a:t>Clinically-based</a:t>
            </a:r>
          </a:p>
          <a:p>
            <a:r>
              <a:rPr lang="en-US" dirty="0" smtClean="0"/>
              <a:t>Evidence-based</a:t>
            </a:r>
          </a:p>
          <a:p>
            <a:r>
              <a:rPr lang="en-US" dirty="0" smtClean="0"/>
              <a:t>High selectivity</a:t>
            </a:r>
          </a:p>
          <a:p>
            <a:r>
              <a:rPr lang="en-US" dirty="0" smtClean="0"/>
              <a:t>Supporting partners</a:t>
            </a:r>
          </a:p>
          <a:p>
            <a:r>
              <a:rPr lang="en-US" dirty="0" smtClean="0"/>
              <a:t>Rigorous requirements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194175" cy="3941763"/>
          </a:xfrm>
        </p:spPr>
        <p:txBody>
          <a:bodyPr/>
          <a:lstStyle/>
          <a:p>
            <a:r>
              <a:rPr lang="en-US" dirty="0" smtClean="0"/>
              <a:t>Evidence-based </a:t>
            </a:r>
            <a:r>
              <a:rPr lang="en-US" dirty="0" smtClean="0"/>
              <a:t>practice</a:t>
            </a:r>
          </a:p>
          <a:p>
            <a:r>
              <a:rPr lang="en-US" dirty="0" smtClean="0"/>
              <a:t>Evidence-based models</a:t>
            </a:r>
          </a:p>
          <a:p>
            <a:r>
              <a:rPr lang="en-US" dirty="0" smtClean="0"/>
              <a:t>Data-based decisions </a:t>
            </a:r>
          </a:p>
          <a:p>
            <a:r>
              <a:rPr lang="en-US" dirty="0" smtClean="0"/>
              <a:t>Student achievement</a:t>
            </a:r>
          </a:p>
          <a:p>
            <a:r>
              <a:rPr lang="en-US" dirty="0" smtClean="0"/>
              <a:t>Interdisciplinary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48768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WORDS THAT MOST ASSUREDLY WILL NOT SELL FROM A PUBLIC HEALTH PERSPECTIVE: </a:t>
            </a:r>
            <a:r>
              <a:rPr lang="en-US" sz="2400" dirty="0" smtClean="0"/>
              <a:t>INTRODUCING, INFORMING, ENTERTAINING – LIFE BACK ON EASY STREET (KRETCHMAR, 2006)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waynesworldpac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1447800"/>
            <a:ext cx="6224954" cy="4495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“We’re not worthy!!!”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458200" cy="476707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Purpose: </a:t>
            </a:r>
            <a:r>
              <a:rPr lang="en-US" dirty="0" smtClean="0"/>
              <a:t>To discuss the future of physical education from a public health perspective.</a:t>
            </a:r>
          </a:p>
          <a:p>
            <a:endParaRPr lang="en-US" dirty="0" smtClean="0"/>
          </a:p>
          <a:p>
            <a:r>
              <a:rPr lang="en-US" dirty="0" smtClean="0"/>
              <a:t>No shortage of scholarly work in that area</a:t>
            </a:r>
          </a:p>
          <a:p>
            <a:pPr lvl="1"/>
            <a:r>
              <a:rPr lang="en-US" b="1" dirty="0" smtClean="0"/>
              <a:t>Ziegler, E.F. (1977). </a:t>
            </a:r>
            <a:r>
              <a:rPr lang="en-US" dirty="0" smtClean="0"/>
              <a:t>Physical education: A view toward the future. </a:t>
            </a:r>
            <a:endParaRPr lang="en-US" b="1" dirty="0" smtClean="0"/>
          </a:p>
          <a:p>
            <a:pPr lvl="1"/>
            <a:r>
              <a:rPr lang="en-US" b="1" dirty="0" err="1" smtClean="0"/>
              <a:t>Massengale</a:t>
            </a:r>
            <a:r>
              <a:rPr lang="en-US" b="1" dirty="0" smtClean="0"/>
              <a:t>, J.D. (1987). </a:t>
            </a:r>
            <a:r>
              <a:rPr lang="en-US" dirty="0" smtClean="0"/>
              <a:t>Trends toward the future in physical education.</a:t>
            </a:r>
          </a:p>
          <a:p>
            <a:pPr lvl="1"/>
            <a:r>
              <a:rPr lang="en-US" b="1" dirty="0" smtClean="0"/>
              <a:t>Locke, L.F. (1992). </a:t>
            </a:r>
            <a:r>
              <a:rPr lang="en-US" dirty="0" smtClean="0"/>
              <a:t>Changing secondary school physical education.</a:t>
            </a:r>
          </a:p>
          <a:p>
            <a:pPr lvl="1"/>
            <a:r>
              <a:rPr lang="en-US" b="1" dirty="0" smtClean="0"/>
              <a:t>Ennis, C.D. (2006). </a:t>
            </a:r>
            <a:r>
              <a:rPr lang="en-US" dirty="0" smtClean="0"/>
              <a:t>Curriculum: Forming and reshaping the vision of physical education in a high need, low demand world of schools. </a:t>
            </a:r>
          </a:p>
          <a:p>
            <a:pPr lvl="1"/>
            <a:r>
              <a:rPr lang="en-US" b="1" dirty="0" smtClean="0"/>
              <a:t>Jefferies, S. (2011). </a:t>
            </a:r>
            <a:r>
              <a:rPr lang="en-US" dirty="0" smtClean="0"/>
              <a:t>PE2020: Leadership in physical education for the next decade.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r>
              <a:rPr lang="en-US" dirty="0" smtClean="0"/>
              <a:t>Presentation Purpose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Futures Research Methodologies </a:t>
            </a:r>
            <a:r>
              <a:rPr lang="en-US" sz="3600" dirty="0" smtClean="0"/>
              <a:t>(Forrest, </a:t>
            </a:r>
            <a:r>
              <a:rPr lang="en-US" sz="3600" dirty="0" err="1" smtClean="0"/>
              <a:t>Wuellner</a:t>
            </a:r>
            <a:r>
              <a:rPr lang="en-US" sz="3600" dirty="0" smtClean="0"/>
              <a:t>, &amp; Gary, 2007)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574" y="4191000"/>
            <a:ext cx="4040188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Methods of Investigation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4400" y="4191000"/>
            <a:ext cx="4041775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Methods of Inference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Environmental screening</a:t>
            </a:r>
          </a:p>
          <a:p>
            <a:r>
              <a:rPr lang="en-US" dirty="0" smtClean="0"/>
              <a:t>Trend identification</a:t>
            </a:r>
          </a:p>
          <a:p>
            <a:r>
              <a:rPr lang="en-US" dirty="0" smtClean="0"/>
              <a:t>Model construction</a:t>
            </a:r>
          </a:p>
          <a:p>
            <a:r>
              <a:rPr lang="en-US" dirty="0" smtClean="0"/>
              <a:t>Delphi Method</a:t>
            </a:r>
          </a:p>
          <a:p>
            <a:r>
              <a:rPr lang="en-US" dirty="0" smtClean="0"/>
              <a:t>And so forth…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Trend extrapolation</a:t>
            </a:r>
          </a:p>
          <a:p>
            <a:r>
              <a:rPr lang="en-US" dirty="0" smtClean="0"/>
              <a:t>Modeling</a:t>
            </a:r>
          </a:p>
          <a:p>
            <a:r>
              <a:rPr lang="en-US" dirty="0" smtClean="0"/>
              <a:t>Cross impact analysis</a:t>
            </a:r>
          </a:p>
          <a:p>
            <a:r>
              <a:rPr lang="en-US" dirty="0" smtClean="0"/>
              <a:t>Causality </a:t>
            </a:r>
          </a:p>
          <a:p>
            <a:r>
              <a:rPr lang="en-US" dirty="0" smtClean="0"/>
              <a:t>And so forth…</a:t>
            </a:r>
            <a:endParaRPr lang="en-US" dirty="0"/>
          </a:p>
        </p:txBody>
      </p:sp>
      <p:pic>
        <p:nvPicPr>
          <p:cNvPr id="39939" name="Picture 3" descr="http://pagead2.googlesyndication.com/pagead/imgad?id=CKL4pKbG2tWn7gEQ1AMYPDIIrxyZ1TjC1-U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334000"/>
            <a:ext cx="7726666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20px-Carna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1371600"/>
            <a:ext cx="6273644" cy="46482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“And the answer is…”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Relocating from Easy Street: Strategies for Moving Physical Education Forward </a:t>
            </a:r>
            <a:r>
              <a:rPr lang="en-US" sz="2800" dirty="0" smtClean="0"/>
              <a:t>(</a:t>
            </a:r>
            <a:r>
              <a:rPr lang="en-US" sz="2800" dirty="0" err="1" smtClean="0"/>
              <a:t>Bulger</a:t>
            </a:r>
            <a:r>
              <a:rPr lang="en-US" sz="2800" dirty="0" smtClean="0"/>
              <a:t> &amp; </a:t>
            </a:r>
            <a:r>
              <a:rPr lang="en-US" sz="2800" dirty="0" err="1" smtClean="0"/>
              <a:t>Housner</a:t>
            </a:r>
            <a:r>
              <a:rPr lang="en-US" sz="2800" dirty="0" smtClean="0"/>
              <a:t>, 2009; </a:t>
            </a:r>
            <a:r>
              <a:rPr lang="en-US" sz="2800" dirty="0" err="1" smtClean="0"/>
              <a:t>Kretchmar</a:t>
            </a:r>
            <a:r>
              <a:rPr lang="en-US" sz="2800" dirty="0" smtClean="0"/>
              <a:t>, 2006)</a:t>
            </a:r>
            <a:endParaRPr lang="en-US" sz="2800" dirty="0"/>
          </a:p>
        </p:txBody>
      </p:sp>
      <p:pic>
        <p:nvPicPr>
          <p:cNvPr id="55302" name="Picture 6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828800"/>
            <a:ext cx="2819400" cy="2114552"/>
          </a:xfrm>
          <a:prstGeom prst="rect">
            <a:avLst/>
          </a:prstGeom>
          <a:noFill/>
        </p:spPr>
      </p:pic>
      <p:pic>
        <p:nvPicPr>
          <p:cNvPr id="55310" name="Picture 14" descr="Go to full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4343400"/>
            <a:ext cx="2971799" cy="2228851"/>
          </a:xfrm>
          <a:prstGeom prst="rect">
            <a:avLst/>
          </a:prstGeom>
          <a:noFill/>
        </p:spPr>
      </p:pic>
      <p:pic>
        <p:nvPicPr>
          <p:cNvPr id="55312" name="Picture 16" descr="Go to fullsize image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1981200"/>
            <a:ext cx="2971800" cy="2228852"/>
          </a:xfrm>
          <a:prstGeom prst="rect">
            <a:avLst/>
          </a:prstGeom>
          <a:noFill/>
        </p:spPr>
      </p:pic>
      <p:pic>
        <p:nvPicPr>
          <p:cNvPr id="55314" name="Picture 18" descr="Go to fullsize image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81400" y="3962400"/>
            <a:ext cx="2153601" cy="2590800"/>
          </a:xfrm>
          <a:prstGeom prst="rect">
            <a:avLst/>
          </a:prstGeom>
          <a:noFill/>
        </p:spPr>
      </p:pic>
      <p:pic>
        <p:nvPicPr>
          <p:cNvPr id="55316" name="Picture 20" descr="Go to fullsize image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7199" y="4419600"/>
            <a:ext cx="2895601" cy="2153605"/>
          </a:xfrm>
          <a:prstGeom prst="rect">
            <a:avLst/>
          </a:prstGeom>
          <a:noFill/>
        </p:spPr>
      </p:pic>
      <p:pic>
        <p:nvPicPr>
          <p:cNvPr id="55318" name="Picture 22" descr="Go to fullsize image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7600" y="1905000"/>
            <a:ext cx="1981200" cy="1869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Scenario 1 - </a:t>
            </a:r>
            <a:r>
              <a:rPr lang="en-US" dirty="0" smtClean="0"/>
              <a:t>Stay on easy </a:t>
            </a:r>
            <a:r>
              <a:rPr lang="en-US" dirty="0" smtClean="0"/>
              <a:t>s</a:t>
            </a:r>
            <a:r>
              <a:rPr lang="en-US" dirty="0" smtClean="0"/>
              <a:t>treet and risk foreclosure</a:t>
            </a:r>
          </a:p>
          <a:p>
            <a:endParaRPr lang="en-US" dirty="0" smtClean="0"/>
          </a:p>
          <a:p>
            <a:r>
              <a:rPr lang="en-US" b="1" dirty="0" smtClean="0"/>
              <a:t>Scenario 2 - </a:t>
            </a:r>
            <a:r>
              <a:rPr lang="en-US" dirty="0" smtClean="0"/>
              <a:t>M</a:t>
            </a:r>
            <a:r>
              <a:rPr lang="en-US" dirty="0" smtClean="0"/>
              <a:t>ake cosmetic upgrades but risk continued depreciation in home value over time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Scenario 3 – </a:t>
            </a:r>
            <a:r>
              <a:rPr lang="en-US" dirty="0" smtClean="0">
                <a:solidFill>
                  <a:srgbClr val="FF0000"/>
                </a:solidFill>
              </a:rPr>
              <a:t>Full restoration of the old place to increase our home equity (think Extreme Makeover Home Edition)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Scenario 4 -</a:t>
            </a:r>
            <a:r>
              <a:rPr lang="en-US" dirty="0" smtClean="0">
                <a:solidFill>
                  <a:srgbClr val="FF0000"/>
                </a:solidFill>
              </a:rPr>
              <a:t> Relocate to that larger home down the street (it is really attractive but comes with a bigger down payment and mortgage though – is it affordable?)</a:t>
            </a:r>
          </a:p>
          <a:p>
            <a:endParaRPr lang="en-US" dirty="0" smtClean="0"/>
          </a:p>
          <a:p>
            <a:r>
              <a:rPr lang="en-US" b="1" dirty="0" smtClean="0"/>
              <a:t>Scenario 5 </a:t>
            </a:r>
            <a:r>
              <a:rPr lang="en-US" b="1" dirty="0" smtClean="0"/>
              <a:t>– </a:t>
            </a:r>
            <a:r>
              <a:rPr lang="en-US" dirty="0" smtClean="0"/>
              <a:t>Work with our lenders on a short-sale to get out from under the current mortgage, rehabilitate our credit rating, and buy a more affordable home in new neighborhood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Futures for School 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Standards-based teacher education and increased student expectations in PETE</a:t>
            </a:r>
          </a:p>
          <a:p>
            <a:endParaRPr lang="en-US" dirty="0" smtClean="0"/>
          </a:p>
          <a:p>
            <a:r>
              <a:rPr lang="en-US" dirty="0" smtClean="0"/>
              <a:t>Greater service role of PETE faculty in school communities via scholarship of engagement</a:t>
            </a:r>
          </a:p>
          <a:p>
            <a:endParaRPr lang="en-US" dirty="0" smtClean="0"/>
          </a:p>
          <a:p>
            <a:r>
              <a:rPr lang="en-US" dirty="0" smtClean="0"/>
              <a:t>PE teacher leadership on county and school wellness committees</a:t>
            </a:r>
          </a:p>
          <a:p>
            <a:endParaRPr lang="en-US" dirty="0" smtClean="0"/>
          </a:p>
          <a:p>
            <a:r>
              <a:rPr lang="en-US" dirty="0" smtClean="0"/>
              <a:t>Increased collaboration with other professionals in the community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1910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Re-think the PE curriculum to include more relevant content for today’s youth</a:t>
            </a:r>
          </a:p>
          <a:p>
            <a:endParaRPr lang="en-US" dirty="0" smtClean="0"/>
          </a:p>
          <a:p>
            <a:r>
              <a:rPr lang="en-US" dirty="0" smtClean="0"/>
              <a:t>Work with communities to extend opportunities for physical activity</a:t>
            </a:r>
          </a:p>
          <a:p>
            <a:endParaRPr lang="en-US" dirty="0" smtClean="0"/>
          </a:p>
          <a:p>
            <a:r>
              <a:rPr lang="en-US" dirty="0" smtClean="0"/>
              <a:t>Develop local standards-based curricula at all levels</a:t>
            </a:r>
          </a:p>
          <a:p>
            <a:endParaRPr lang="en-US" dirty="0" smtClean="0"/>
          </a:p>
          <a:p>
            <a:r>
              <a:rPr lang="en-US" dirty="0" smtClean="0"/>
              <a:t>Provide systematic professional development for PE teachers</a:t>
            </a:r>
          </a:p>
          <a:p>
            <a:endParaRPr lang="en-US" dirty="0" smtClean="0"/>
          </a:p>
          <a:p>
            <a:r>
              <a:rPr lang="en-US" dirty="0" smtClean="0"/>
              <a:t>Conduct regular audits of school PE – based on benchmarks of quality physical education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for Relocating from Easy Street I (</a:t>
            </a:r>
            <a:r>
              <a:rPr lang="en-US" dirty="0" err="1" smtClean="0"/>
              <a:t>Bulger</a:t>
            </a:r>
            <a:r>
              <a:rPr lang="en-US" dirty="0" smtClean="0"/>
              <a:t> &amp; </a:t>
            </a:r>
            <a:r>
              <a:rPr lang="en-US" dirty="0" err="1" smtClean="0"/>
              <a:t>Housner</a:t>
            </a:r>
            <a:r>
              <a:rPr lang="en-US" dirty="0" smtClean="0"/>
              <a:t>, 2009)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Modify our professional organizations to better meet the needs of teachers</a:t>
            </a:r>
          </a:p>
          <a:p>
            <a:endParaRPr lang="en-US" dirty="0" smtClean="0"/>
          </a:p>
          <a:p>
            <a:r>
              <a:rPr lang="en-US" dirty="0" smtClean="0"/>
              <a:t>Embrace comprehensive approaches to school PE programming</a:t>
            </a:r>
          </a:p>
          <a:p>
            <a:endParaRPr lang="en-US" dirty="0" smtClean="0"/>
          </a:p>
          <a:p>
            <a:r>
              <a:rPr lang="en-US" dirty="0" smtClean="0"/>
              <a:t>If needed, focus limited resources on early childhood movement education experiences</a:t>
            </a:r>
          </a:p>
          <a:p>
            <a:endParaRPr lang="en-US" dirty="0" smtClean="0"/>
          </a:p>
          <a:p>
            <a:r>
              <a:rPr lang="en-US" dirty="0" smtClean="0"/>
              <a:t>Explore use of web-based physical activity promotion as an alternative to traditional middle and high school 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Implement more selective admissions criteria in PETE</a:t>
            </a:r>
          </a:p>
          <a:p>
            <a:endParaRPr lang="en-US" dirty="0" smtClean="0"/>
          </a:p>
          <a:p>
            <a:r>
              <a:rPr lang="en-US" dirty="0" smtClean="0"/>
              <a:t>Free curricular space in PETE using competency-based assessment and integrated disciplinary studies</a:t>
            </a:r>
          </a:p>
          <a:p>
            <a:endParaRPr lang="en-US" dirty="0" smtClean="0"/>
          </a:p>
          <a:p>
            <a:r>
              <a:rPr lang="en-US" dirty="0" smtClean="0"/>
              <a:t>Minimize cost through collaboration, use of existent organization structures and public policy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for Relocating from Easy Street II (</a:t>
            </a:r>
            <a:r>
              <a:rPr lang="en-US" dirty="0" err="1" smtClean="0"/>
              <a:t>Bulger</a:t>
            </a:r>
            <a:r>
              <a:rPr lang="en-US" dirty="0" smtClean="0"/>
              <a:t> &amp; </a:t>
            </a:r>
            <a:r>
              <a:rPr lang="en-US" dirty="0" err="1" smtClean="0"/>
              <a:t>Housner</a:t>
            </a:r>
            <a:r>
              <a:rPr lang="en-US" dirty="0" smtClean="0"/>
              <a:t>, 2009)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279</TotalTime>
  <Words>961</Words>
  <Application>Microsoft Office PowerPoint</Application>
  <PresentationFormat>On-screen Show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Relocating from Easy Street: Strategies for Moving Physical Education Forward</vt:lpstr>
      <vt:lpstr>“We’re not worthy!!!”</vt:lpstr>
      <vt:lpstr>Presentation Purpose</vt:lpstr>
      <vt:lpstr>Futures Research Methodologies (Forrest, Wuellner, &amp; Gary, 2007)</vt:lpstr>
      <vt:lpstr>“And the answer is…”</vt:lpstr>
      <vt:lpstr>Relocating from Easy Street: Strategies for Moving Physical Education Forward (Bulger &amp; Housner, 2009; Kretchmar, 2006)</vt:lpstr>
      <vt:lpstr>Possible Futures for School PE</vt:lpstr>
      <vt:lpstr>Strategies for Relocating from Easy Street I (Bulger &amp; Housner, 2009)</vt:lpstr>
      <vt:lpstr>Strategies for Relocating from Easy Street II (Bulger &amp; Housner, 2009)</vt:lpstr>
      <vt:lpstr>Easy Street Metaphor I</vt:lpstr>
      <vt:lpstr>Evidence-based Practice in PE</vt:lpstr>
      <vt:lpstr>Easy Street Metaphor II</vt:lpstr>
      <vt:lpstr>Clinically-based Approaches to Teacher Education (NCATE, 2010)</vt:lpstr>
      <vt:lpstr>Words that Sell and Don’t Sell Houses (Anglin, 1997-2000)</vt:lpstr>
      <vt:lpstr>Words that Will Sell PE from a Public Health Perspective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Relocating from Easy Street: Strategies for Moving Physical Education Forward</dc:title>
  <dc:creator>Sean M. Bulger</dc:creator>
  <cp:lastModifiedBy>Sean M. Bulger</cp:lastModifiedBy>
  <cp:revision>4</cp:revision>
  <dcterms:created xsi:type="dcterms:W3CDTF">2011-03-30T13:18:33Z</dcterms:created>
  <dcterms:modified xsi:type="dcterms:W3CDTF">2011-03-30T17:58:14Z</dcterms:modified>
</cp:coreProperties>
</file>